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9" r:id="rId4"/>
    <p:sldMasterId id="2147483753" r:id="rId5"/>
    <p:sldMasterId id="2147483789" r:id="rId6"/>
    <p:sldMasterId id="2147483800" r:id="rId7"/>
  </p:sldMasterIdLst>
  <p:notesMasterIdLst>
    <p:notesMasterId r:id="rId22"/>
  </p:notesMasterIdLst>
  <p:sldIdLst>
    <p:sldId id="281" r:id="rId8"/>
    <p:sldId id="2145706618" r:id="rId9"/>
    <p:sldId id="2145706619" r:id="rId10"/>
    <p:sldId id="2145706616" r:id="rId11"/>
    <p:sldId id="2145706624" r:id="rId12"/>
    <p:sldId id="2145706605" r:id="rId13"/>
    <p:sldId id="2145706583" r:id="rId14"/>
    <p:sldId id="2145706622" r:id="rId15"/>
    <p:sldId id="2145706609" r:id="rId16"/>
    <p:sldId id="307" r:id="rId17"/>
    <p:sldId id="2145706602" r:id="rId18"/>
    <p:sldId id="2145706597" r:id="rId19"/>
    <p:sldId id="2145706599" r:id="rId20"/>
    <p:sldId id="214570661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9BDC0E-F426-6A28-5418-6CEAE5FDF792}" name="Farrugia, Cherie" initials="FC" userId="S::farrugch@mpac.ca::c0dca5d4-d16c-4f11-b0b5-c6eab523ac5b" providerId="AD"/>
  <p188:author id="{3548293A-C71E-8B2A-A440-A2E1D645E8EA}" name="Lipman, Julia" initials="JL" userId="S::LIPMANJU@mpac.ca::d157c4cb-892c-47c0-805e-3c2b05780a71" providerId="AD"/>
  <p188:author id="{3703D648-48D2-5418-869D-DA3605BA3997}" name="Salvatori, Nadia" initials="" userId="S::SALVATNA@mpac.ca::b83668a1-3b70-4621-ab19-4046e0480145" providerId="AD"/>
  <p188:author id="{F0EFB05F-28E9-E8D8-634D-94DC15E7DF2A}" name="Van West, Madison" initials="VM" userId="S::vanwesma@mpac.ca::3ba2f9b2-ba96-40c7-919b-3651c9db8396" providerId="AD"/>
  <p188:author id="{B5010E6D-AB9E-67FC-D2E6-90EB9FA875D9}" name="Van West, Madison" initials="MV" userId="S::VANWESMA@mpac.ca::3ba2f9b2-ba96-40c7-919b-3651c9db8396" providerId="AD"/>
  <p188:author id="{1260BE88-4A36-0C12-9D1B-9D446B7C6B36}" name="Martino, Greg" initials="MG" userId="S::martingr@mpac.ca::8b2b66d9-343e-4fbc-b042-d9397c1ae11f" providerId="AD"/>
  <p188:author id="{C74CF1B1-D22B-0E79-4AB7-32B473715493}" name="Gadzovski, Rosmarie" initials="GR" userId="S::gadzovro@mpac.ca::4286be39-fc94-4626-a93e-2a5b1f52cfca" providerId="AD"/>
  <p188:author id="{63D629BF-E5D2-3E10-E337-9F70A5D2A4A6}" name="Dawson-Cole, Mary" initials="DM" userId="S::dawsonma@mpac.ca::44761111-de24-433b-8ae6-f05136d3697f" providerId="AD"/>
  <p188:author id="{C116BFDC-D09B-EE79-2879-2F1CE5856101}" name="Gadzovski, Rosmarie" initials="GR" userId="S::GADZOVRO@mpac.ca::4286be39-fc94-4626-a93e-2a5b1f52cfca" providerId="AD"/>
  <p188:author id="{690ED4DC-90B9-5DDF-C0FB-E526801A9940}" name="Healey, Susan" initials="HS" userId="S::healeysu@mpac.ca::342d54a0-d016-4bb1-9d5d-65a5c665c55e" providerId="AD"/>
  <p188:author id="{EF9553DD-26EE-5B43-D29B-AF038000FA0F}" name="Bishop, Jamie" initials="BJ" userId="S::bishopja@mpac.ca::278759b0-6192-499b-bc00-d867d003c095" providerId="AD"/>
  <p188:author id="{3F8DB8E2-6C25-520D-5FDE-C3892BAB6194}" name="Yeo, Chris" initials="YC" userId="S::yeoch@mpac.ca::ed873fc3-f51c-43b6-b38b-73a1ef2b1742" providerId="AD"/>
  <p188:author id="{EBD82CF3-0D14-2153-1654-8182F53F091A}" name="Jamal, Naheeda" initials="JN" userId="S::jamalna@mpac.ca::c01bff8b-8538-4376-9a91-aedf438c582f" providerId="AD"/>
  <p188:author id="{4F26FAF8-9BF3-18BA-0CF6-BC1F7935E8B8}" name="Voltti, Laura" initials="VL" userId="S::volttila@mpac.ca::45237021-3da6-45c0-81fb-54fedef690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61"/>
    <a:srgbClr val="0055B8"/>
    <a:srgbClr val="F4AE2B"/>
    <a:srgbClr val="CCDDF1"/>
    <a:srgbClr val="FBFDFE"/>
    <a:srgbClr val="265DA8"/>
    <a:srgbClr val="EFF2F7"/>
    <a:srgbClr val="F2F5FA"/>
    <a:srgbClr val="F1F4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0CC097-01F6-429B-A339-3CC119FC2F6E}" v="2" dt="2025-05-13T21:05:42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53"/>
  </p:normalViewPr>
  <p:slideViewPr>
    <p:cSldViewPr snapToGrid="0">
      <p:cViewPr varScale="1">
        <p:scale>
          <a:sx n="93" d="100"/>
          <a:sy n="93" d="100"/>
        </p:scale>
        <p:origin x="115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281595313863845"/>
          <c:y val="6.7690082122486422E-2"/>
          <c:w val="0.83804863767109006"/>
          <c:h val="0.658825606324778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Q4 2023</c:v>
                </c:pt>
              </c:strCache>
            </c:strRef>
          </c:tx>
          <c:spPr>
            <a:solidFill>
              <a:srgbClr val="F4AE2B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Sheet1!$A$3:$A$8</c:f>
              <c:strCache>
                <c:ptCount val="6"/>
                <c:pt idx="0">
                  <c:v>Condo Apts</c:v>
                </c:pt>
                <c:pt idx="1">
                  <c:v>Condo Other</c:v>
                </c:pt>
                <c:pt idx="2">
                  <c:v>Townhouse</c:v>
                </c:pt>
                <c:pt idx="3">
                  <c:v>Semi-Detached</c:v>
                </c:pt>
                <c:pt idx="4">
                  <c:v>Single-Detached</c:v>
                </c:pt>
                <c:pt idx="5">
                  <c:v>Waterfront</c:v>
                </c:pt>
              </c:strCache>
            </c:strRef>
          </c:cat>
          <c:val>
            <c:numRef>
              <c:f>Sheet1!$B$3:$B$8</c:f>
              <c:numCache>
                <c:formatCode>General</c:formatCode>
                <c:ptCount val="6"/>
                <c:pt idx="0">
                  <c:v>339000</c:v>
                </c:pt>
                <c:pt idx="1">
                  <c:v>325000</c:v>
                </c:pt>
                <c:pt idx="2">
                  <c:v>250000</c:v>
                </c:pt>
                <c:pt idx="3">
                  <c:v>332500</c:v>
                </c:pt>
                <c:pt idx="4">
                  <c:v>346722</c:v>
                </c:pt>
                <c:pt idx="5">
                  <c:v>625000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2C-49CB-A6F2-80C5C454D60F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Q4 2024</c:v>
                </c:pt>
              </c:strCache>
            </c:strRef>
          </c:tx>
          <c:spPr>
            <a:solidFill>
              <a:srgbClr val="0055B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3504273504273504E-2"/>
                  <c:y val="3.78357926598555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2C-49CB-A6F2-80C5C454D60F}"/>
                </c:ext>
              </c:extLst>
            </c:dLbl>
            <c:dLbl>
              <c:idx val="1"/>
              <c:layout>
                <c:manualLayout>
                  <c:x val="2.56410256410256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2C-49CB-A6F2-80C5C454D60F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4261"/>
                    </a:solidFill>
                    <a:latin typeface="Quicksan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Sheet1!$A$3:$A$8</c:f>
              <c:strCache>
                <c:ptCount val="6"/>
                <c:pt idx="0">
                  <c:v>Condo Apts</c:v>
                </c:pt>
                <c:pt idx="1">
                  <c:v>Condo Other</c:v>
                </c:pt>
                <c:pt idx="2">
                  <c:v>Townhouse</c:v>
                </c:pt>
                <c:pt idx="3">
                  <c:v>Semi-Detached</c:v>
                </c:pt>
                <c:pt idx="4">
                  <c:v>Single-Detached</c:v>
                </c:pt>
                <c:pt idx="5">
                  <c:v>Waterfront</c:v>
                </c:pt>
              </c:strCache>
            </c:strRef>
          </c:cat>
          <c:val>
            <c:numRef>
              <c:f>Sheet1!$C$3:$C$8</c:f>
              <c:numCache>
                <c:formatCode>General</c:formatCode>
                <c:ptCount val="6"/>
                <c:pt idx="0">
                  <c:v>183368</c:v>
                </c:pt>
                <c:pt idx="1">
                  <c:v>267000</c:v>
                </c:pt>
                <c:pt idx="2">
                  <c:v>312450</c:v>
                </c:pt>
                <c:pt idx="3">
                  <c:v>329950</c:v>
                </c:pt>
                <c:pt idx="4" formatCode="#,##0">
                  <c:v>371250</c:v>
                </c:pt>
                <c:pt idx="5">
                  <c:v>610000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32C-49CB-A6F2-80C5C454D6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4"/>
        <c:axId val="1766986384"/>
        <c:axId val="1766987824"/>
      </c:barChart>
      <c:catAx>
        <c:axId val="17669863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>
                  <a:defRPr sz="1200" b="0" i="0" u="none" strike="noStrike" kern="1200" baseline="0">
                    <a:solidFill>
                      <a:srgbClr val="004261"/>
                    </a:solidFill>
                    <a:latin typeface="Quicksand" pitchFamily="2" charset="77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rgbClr val="004261"/>
                    </a:solidFill>
                    <a:latin typeface="Quicksand" pitchFamily="2" charset="77"/>
                  </a:rPr>
                  <a:t>*Median Sale Price shown is for Q4 2024</a:t>
                </a:r>
              </a:p>
            </c:rich>
          </c:tx>
          <c:layout>
            <c:manualLayout>
              <c:xMode val="edge"/>
              <c:yMode val="edge"/>
              <c:x val="0.365644250863848"/>
              <c:y val="0.843617060552658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>
                <a:defRPr sz="1200" b="0" i="0" u="none" strike="noStrike" kern="1200" baseline="0">
                  <a:solidFill>
                    <a:srgbClr val="004261"/>
                  </a:solidFill>
                  <a:latin typeface="Quicksand" pitchFamily="2" charset="77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4261"/>
                </a:solidFill>
                <a:latin typeface="Quicksand" pitchFamily="2" charset="77"/>
                <a:ea typeface="+mn-ea"/>
                <a:cs typeface="+mn-cs"/>
              </a:defRPr>
            </a:pPr>
            <a:endParaRPr lang="en-US"/>
          </a:p>
        </c:txPr>
        <c:crossAx val="1766987824"/>
        <c:crosses val="autoZero"/>
        <c:auto val="1"/>
        <c:lblAlgn val="ctr"/>
        <c:lblOffset val="100"/>
        <c:noMultiLvlLbl val="0"/>
      </c:catAx>
      <c:valAx>
        <c:axId val="1766987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55B8"/>
                    </a:solidFill>
                    <a:latin typeface="Quicksand" pitchFamily="2" charset="77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rgbClr val="0055B8"/>
                    </a:solidFill>
                    <a:latin typeface="Quicksand" pitchFamily="2" charset="77"/>
                  </a:rPr>
                  <a:t>Median Sale Price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rgbClr val="0055B8"/>
                  </a:solidFill>
                  <a:latin typeface="Quicksand" pitchFamily="2" charset="77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4261"/>
                </a:solidFill>
                <a:latin typeface="Quicksand" pitchFamily="2" charset="77"/>
                <a:ea typeface="+mn-ea"/>
                <a:cs typeface="+mn-cs"/>
              </a:defRPr>
            </a:pPr>
            <a:endParaRPr lang="en-US"/>
          </a:p>
        </c:txPr>
        <c:crossAx val="1766986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4261"/>
                </a:solidFill>
                <a:latin typeface="Quicksand" pitchFamily="2" charset="77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4261"/>
                </a:solidFill>
                <a:latin typeface="Quicksand" pitchFamily="2" charset="77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2435260391396417"/>
          <c:y val="0.92383089211005176"/>
          <c:w val="0.58631749442724945"/>
          <c:h val="5.79502682357013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4261"/>
              </a:solidFill>
              <a:latin typeface="Quicksand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strike="noStrike" baseline="0">
                <a:solidFill>
                  <a:srgbClr val="0055B8"/>
                </a:solidFill>
                <a:latin typeface="Quicksand" pitchFamily="2" charset="77"/>
              </a:rPr>
              <a:t>Single-Detached, Year-over-Year</a:t>
            </a:r>
          </a:p>
        </c:rich>
      </c:tx>
      <c:layout>
        <c:manualLayout>
          <c:xMode val="edge"/>
          <c:yMode val="edge"/>
          <c:x val="0.34383671935511012"/>
          <c:y val="0.137239822187590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587129686392842"/>
          <c:y val="0.213373786407767"/>
          <c:w val="0.83732384974881169"/>
          <c:h val="0.628377608745508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Q4 2024</c:v>
                </c:pt>
              </c:strCache>
            </c:strRef>
          </c:tx>
          <c:spPr>
            <a:solidFill>
              <a:srgbClr val="0055B8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+26%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53D-409A-91F7-2D3ACB8AC2C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+16%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53D-409A-91F7-2D3ACB8AC2C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+15%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53D-409A-91F7-2D3ACB8AC2C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+11%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53D-409A-91F7-2D3ACB8AC2C7}"/>
                </c:ext>
              </c:extLst>
            </c:dLbl>
            <c:dLbl>
              <c:idx val="4"/>
              <c:layout>
                <c:manualLayout>
                  <c:x val="-9.8756037848210152E-4"/>
                  <c:y val="2.192982456140350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-32%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C53D-409A-91F7-2D3ACB8AC2C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+10%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53D-409A-91F7-2D3ACB8AC2C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+14%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C53D-409A-91F7-2D3ACB8AC2C7}"/>
                </c:ext>
              </c:extLst>
            </c:dLbl>
            <c:dLbl>
              <c:idx val="7"/>
              <c:layout>
                <c:manualLayout>
                  <c:x val="-3.5014005602240898E-3"/>
                  <c:y val="4.385964912280701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-14%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C53D-409A-91F7-2D3ACB8AC2C7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+104%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C53D-409A-91F7-2D3ACB8AC2C7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+40%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C53D-409A-91F7-2D3ACB8AC2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4261"/>
                    </a:solidFill>
                    <a:latin typeface="Quicksan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West Nipissing</c:v>
                </c:pt>
                <c:pt idx="1">
                  <c:v>Timmins</c:v>
                </c:pt>
                <c:pt idx="2">
                  <c:v>Temiskaming Shores</c:v>
                </c:pt>
                <c:pt idx="3">
                  <c:v>North Bay</c:v>
                </c:pt>
                <c:pt idx="4">
                  <c:v>Hornepayne</c:v>
                </c:pt>
                <c:pt idx="5">
                  <c:v>Greater Sudbury</c:v>
                </c:pt>
                <c:pt idx="6">
                  <c:v>East Ferris</c:v>
                </c:pt>
                <c:pt idx="7">
                  <c:v>Cochrane</c:v>
                </c:pt>
                <c:pt idx="8">
                  <c:v>Chapleau</c:v>
                </c:pt>
                <c:pt idx="9">
                  <c:v>Black River-Matheson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365000</c:v>
                </c:pt>
                <c:pt idx="1">
                  <c:v>312000</c:v>
                </c:pt>
                <c:pt idx="2">
                  <c:v>338765</c:v>
                </c:pt>
                <c:pt idx="3">
                  <c:v>435000</c:v>
                </c:pt>
                <c:pt idx="4" formatCode="#,##0">
                  <c:v>150000</c:v>
                </c:pt>
                <c:pt idx="5" formatCode="#,##0">
                  <c:v>459950</c:v>
                </c:pt>
                <c:pt idx="6" formatCode="#,##0">
                  <c:v>600000</c:v>
                </c:pt>
                <c:pt idx="7">
                  <c:v>267500</c:v>
                </c:pt>
                <c:pt idx="8">
                  <c:v>290000</c:v>
                </c:pt>
                <c:pt idx="9">
                  <c:v>254500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53D-409A-91F7-2D3ACB8AC2C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Q4 2023</c:v>
                </c:pt>
              </c:strCache>
            </c:strRef>
          </c:tx>
          <c:spPr>
            <a:solidFill>
              <a:srgbClr val="F4AE2B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West Nipissing</c:v>
                </c:pt>
                <c:pt idx="1">
                  <c:v>Timmins</c:v>
                </c:pt>
                <c:pt idx="2">
                  <c:v>Temiskaming Shores</c:v>
                </c:pt>
                <c:pt idx="3">
                  <c:v>North Bay</c:v>
                </c:pt>
                <c:pt idx="4">
                  <c:v>Hornepayne</c:v>
                </c:pt>
                <c:pt idx="5">
                  <c:v>Greater Sudbury</c:v>
                </c:pt>
                <c:pt idx="6">
                  <c:v>East Ferris</c:v>
                </c:pt>
                <c:pt idx="7">
                  <c:v>Cochrane</c:v>
                </c:pt>
                <c:pt idx="8">
                  <c:v>Chapleau</c:v>
                </c:pt>
                <c:pt idx="9">
                  <c:v>Black River-Matheson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290000</c:v>
                </c:pt>
                <c:pt idx="1">
                  <c:v>270000</c:v>
                </c:pt>
                <c:pt idx="2">
                  <c:v>295900</c:v>
                </c:pt>
                <c:pt idx="3">
                  <c:v>392500</c:v>
                </c:pt>
                <c:pt idx="4" formatCode="#,##0">
                  <c:v>220000</c:v>
                </c:pt>
                <c:pt idx="5" formatCode="#,##0">
                  <c:v>418000</c:v>
                </c:pt>
                <c:pt idx="6" formatCode="#,##0">
                  <c:v>525000</c:v>
                </c:pt>
                <c:pt idx="7">
                  <c:v>310500</c:v>
                </c:pt>
                <c:pt idx="8">
                  <c:v>142500</c:v>
                </c:pt>
                <c:pt idx="9">
                  <c:v>182500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53D-409A-91F7-2D3ACB8AC2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06253951"/>
        <c:axId val="906252031"/>
      </c:barChart>
      <c:catAx>
        <c:axId val="9062539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4261"/>
                </a:solidFill>
                <a:latin typeface="Quicksand" pitchFamily="2" charset="77"/>
                <a:ea typeface="+mn-ea"/>
                <a:cs typeface="+mn-cs"/>
              </a:defRPr>
            </a:pPr>
            <a:endParaRPr lang="en-US"/>
          </a:p>
        </c:txPr>
        <c:crossAx val="906252031"/>
        <c:crosses val="autoZero"/>
        <c:auto val="1"/>
        <c:lblAlgn val="ctr"/>
        <c:lblOffset val="100"/>
        <c:noMultiLvlLbl val="0"/>
      </c:catAx>
      <c:valAx>
        <c:axId val="906252031"/>
        <c:scaling>
          <c:orientation val="minMax"/>
          <c:max val="6500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55B8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rgbClr val="0055B8"/>
                    </a:solidFill>
                  </a:rPr>
                  <a:t>Median</a:t>
                </a:r>
                <a:r>
                  <a:rPr lang="en-US" sz="1200" b="1" baseline="0">
                    <a:solidFill>
                      <a:srgbClr val="0055B8"/>
                    </a:solidFill>
                  </a:rPr>
                  <a:t> Sale Price</a:t>
                </a:r>
                <a:endParaRPr lang="en-US" sz="1200" b="1">
                  <a:solidFill>
                    <a:srgbClr val="0055B8"/>
                  </a:solidFill>
                </a:endParaRPr>
              </a:p>
            </c:rich>
          </c:tx>
          <c:layout>
            <c:manualLayout>
              <c:xMode val="edge"/>
              <c:yMode val="edge"/>
              <c:x val="0.44639641854047657"/>
              <c:y val="0.908649510306386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0055B8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4261"/>
                </a:solidFill>
                <a:latin typeface="Quicksand" pitchFamily="2" charset="77"/>
                <a:ea typeface="+mn-ea"/>
                <a:cs typeface="+mn-cs"/>
              </a:defRPr>
            </a:pPr>
            <a:endParaRPr lang="en-US"/>
          </a:p>
        </c:txPr>
        <c:crossAx val="906253951"/>
        <c:crosses val="autoZero"/>
        <c:crossBetween val="between"/>
        <c:majorUnit val="100000"/>
      </c:valAx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4261"/>
                </a:solidFill>
                <a:latin typeface="Quicksand" pitchFamily="2" charset="77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4261"/>
                </a:solidFill>
                <a:latin typeface="Quicksand" pitchFamily="2" charset="77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39048002962700779"/>
          <c:y val="0.94263201066867519"/>
          <c:w val="0.21903978630944654"/>
          <c:h val="5.71742019386565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4261"/>
              </a:solidFill>
              <a:latin typeface="Quicksand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baseline="0">
                <a:solidFill>
                  <a:srgbClr val="0055B8"/>
                </a:solidFill>
                <a:latin typeface="Quicksand" pitchFamily="2" charset="77"/>
              </a:rPr>
              <a:t>Waterfront, Year-over-Year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Q4 2024</c:v>
                </c:pt>
              </c:strCache>
            </c:strRef>
          </c:tx>
          <c:spPr>
            <a:solidFill>
              <a:srgbClr val="0055B8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+8%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822-410F-8FBC-937F18911B3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-42%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822-410F-8FBC-937F18911B3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-7%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822-410F-8FBC-937F18911B3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-7%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822-410F-8FBC-937F18911B3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+49%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E822-410F-8FBC-937F18911B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Whitestone</c:v>
                </c:pt>
                <c:pt idx="1">
                  <c:v>Seguin</c:v>
                </c:pt>
                <c:pt idx="2">
                  <c:v>North Bay</c:v>
                </c:pt>
                <c:pt idx="3">
                  <c:v>Greater Sudbury</c:v>
                </c:pt>
                <c:pt idx="4">
                  <c:v>French River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780000</c:v>
                </c:pt>
                <c:pt idx="1">
                  <c:v>1165000</c:v>
                </c:pt>
                <c:pt idx="2">
                  <c:v>830000</c:v>
                </c:pt>
                <c:pt idx="3" formatCode="#,##0">
                  <c:v>745994</c:v>
                </c:pt>
                <c:pt idx="4" formatCode="#,##0">
                  <c:v>614944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822-410F-8FBC-937F18911B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Q4 2023</c:v>
                </c:pt>
              </c:strCache>
            </c:strRef>
          </c:tx>
          <c:spPr>
            <a:solidFill>
              <a:srgbClr val="F4AE2B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Whitestone</c:v>
                </c:pt>
                <c:pt idx="1">
                  <c:v>Seguin</c:v>
                </c:pt>
                <c:pt idx="2">
                  <c:v>North Bay</c:v>
                </c:pt>
                <c:pt idx="3">
                  <c:v>Greater Sudbury</c:v>
                </c:pt>
                <c:pt idx="4">
                  <c:v>French River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725000</c:v>
                </c:pt>
                <c:pt idx="1">
                  <c:v>1994275</c:v>
                </c:pt>
                <c:pt idx="2">
                  <c:v>892500</c:v>
                </c:pt>
                <c:pt idx="3" formatCode="#,##0">
                  <c:v>805000</c:v>
                </c:pt>
                <c:pt idx="4" formatCode="#,##0">
                  <c:v>412500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822-410F-8FBC-937F18911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06253951"/>
        <c:axId val="906252031"/>
      </c:barChart>
      <c:catAx>
        <c:axId val="9062539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4261"/>
                </a:solidFill>
                <a:latin typeface="Quicksand" pitchFamily="2" charset="77"/>
                <a:ea typeface="+mn-ea"/>
                <a:cs typeface="+mn-cs"/>
              </a:defRPr>
            </a:pPr>
            <a:endParaRPr lang="en-US"/>
          </a:p>
        </c:txPr>
        <c:crossAx val="906252031"/>
        <c:crosses val="autoZero"/>
        <c:auto val="1"/>
        <c:lblAlgn val="ctr"/>
        <c:lblOffset val="100"/>
        <c:noMultiLvlLbl val="0"/>
      </c:catAx>
      <c:valAx>
        <c:axId val="906252031"/>
        <c:scaling>
          <c:orientation val="minMax"/>
          <c:max val="20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rgbClr val="0055B8"/>
                    </a:solidFill>
                    <a:latin typeface="Quicksand" pitchFamily="2" charset="77"/>
                  </a:rPr>
                  <a:t>Median</a:t>
                </a:r>
                <a:r>
                  <a:rPr lang="en-US" sz="1200" b="1" baseline="0">
                    <a:solidFill>
                      <a:srgbClr val="0055B8"/>
                    </a:solidFill>
                    <a:latin typeface="Quicksand" pitchFamily="2" charset="77"/>
                  </a:rPr>
                  <a:t> Sale Price</a:t>
                </a:r>
                <a:endParaRPr lang="en-US" sz="1200" b="1">
                  <a:solidFill>
                    <a:srgbClr val="0055B8"/>
                  </a:solidFill>
                  <a:latin typeface="Quicksand" pitchFamily="2" charset="77"/>
                </a:endParaRPr>
              </a:p>
            </c:rich>
          </c:tx>
          <c:layout>
            <c:manualLayout>
              <c:xMode val="edge"/>
              <c:yMode val="edge"/>
              <c:x val="0.45402562604160368"/>
              <c:y val="0.860642412459409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4261"/>
                </a:solidFill>
                <a:latin typeface="Quicksand" pitchFamily="2" charset="77"/>
                <a:ea typeface="+mn-ea"/>
                <a:cs typeface="+mn-cs"/>
              </a:defRPr>
            </a:pPr>
            <a:endParaRPr lang="en-US"/>
          </a:p>
        </c:txPr>
        <c:crossAx val="906253951"/>
        <c:crosses val="autoZero"/>
        <c:crossBetween val="between"/>
        <c:majorUnit val="500000"/>
        <c:minorUnit val="5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499993918113484"/>
          <c:y val="0.93575150532654006"/>
          <c:w val="0.2325746855664669"/>
          <c:h val="6.4248494673459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4261"/>
              </a:solidFill>
              <a:latin typeface="Quicksand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17DE6-A0CE-48D1-88C3-40DEEBC46FF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ADED0-17BC-4606-BA47-C87713146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10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85800">
              <a:tabLst>
                <a:tab pos="457200" algn="l"/>
              </a:tabLst>
              <a:defRPr/>
            </a:pPr>
            <a:endParaRPr lang="en-US" b="1" kern="10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B409F-1B5A-1E4E-AF8A-0D9E886B52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10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800" kern="100">
                <a:effectLst/>
                <a:latin typeface="Quicksan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CA" sz="1800" kern="100">
              <a:effectLst/>
              <a:latin typeface="Quicksan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kern="100">
                <a:effectLst/>
                <a:latin typeface="Quicksand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CA" sz="1800" kern="100">
              <a:effectLst/>
              <a:latin typeface="Quicksan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/>
            <a:endParaRPr lang="en-US" sz="1800" kern="100">
              <a:effectLst/>
              <a:latin typeface="Quicksan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B409F-1B5A-1E4E-AF8A-0D9E886B52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D9F18-2BB0-8276-C3CE-A8B8127DE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BE7211-9113-4AE4-1E23-A67B5F6AC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CB449A-A1F9-F926-AF5F-5EC4A8FAA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22D62-05DB-AD2F-4C9D-B580CC7EEE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900EB-FFA5-455B-AEF3-8C441E7FFB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77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900EB-FFA5-455B-AEF3-8C441E7FFB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70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900EB-FFA5-455B-AEF3-8C441E7FFB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89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B409F-1B5A-1E4E-AF8A-0D9E886B52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3C7CD-D38F-6847-825B-274ADB28D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DB896F-3E29-306F-163E-D58D6DF71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3B8559-9547-D394-1F77-F6160800A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BEA94-B77A-9478-75F3-8870C7DBC0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ADED0-17BC-4606-BA47-C87713146A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02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B409F-1B5A-1E4E-AF8A-0D9E886B52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72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75387-F674-70A4-C629-CC9ADB848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C9AD15-06DD-576F-1D99-B7DCC39BC2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134A45-5596-16F5-E149-6B020F311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kern="100">
              <a:ea typeface="Calibri"/>
              <a:cs typeface="Calibri"/>
            </a:endParaRPr>
          </a:p>
          <a:p>
            <a:endParaRPr lang="en-US" kern="100"/>
          </a:p>
          <a:p>
            <a:endParaRPr lang="en-US" kern="100"/>
          </a:p>
          <a:p>
            <a:endParaRPr lang="en-US" kern="100"/>
          </a:p>
          <a:p>
            <a:endParaRPr lang="en-US" kern="100">
              <a:ea typeface="Calibri"/>
              <a:cs typeface="Calibri"/>
            </a:endParaRPr>
          </a:p>
          <a:p>
            <a:pPr marL="342900" lvl="0" indent="-342900">
              <a:buFont typeface="Arial" pitchFamily="2" charset="2"/>
              <a:buChar char="•"/>
            </a:pPr>
            <a:endParaRPr lang="en-CA" sz="1800" kern="100">
              <a:effectLst/>
              <a:latin typeface="Quicksan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9A7AE-AAC6-0626-7BF2-77CA395DAD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B409F-1B5A-1E4E-AF8A-0D9E886B52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323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EBCFF-7888-FE0C-6E31-626E428F8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294C7B-FC96-F15B-3C2F-EDFD298F57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1049CD-A1C6-ABA6-B23D-FB9B5090B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kern="10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43EDB-7291-AB9B-29E5-E0126A0722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87478-8652-044A-B121-8CFEA31F75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13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FD916-9397-AB0C-E4B4-6E045481F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54BC39-E7E3-B74F-A1ED-26DD8B2F9A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6ADF9F-A184-B71C-37D0-3127FF0F0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itchFamily="2" charset="2"/>
              <a:buChar char="•"/>
            </a:pPr>
            <a:endParaRPr lang="en-US" kern="100"/>
          </a:p>
          <a:p>
            <a:pPr marL="285750" indent="-285750">
              <a:buFont typeface="Symbol,Sans-Serif" pitchFamily="2" charset="2"/>
              <a:buChar char="•"/>
            </a:pPr>
            <a:endParaRPr lang="en-US" kern="10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62307-2414-5377-9F0B-3A5E7C2934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B409F-1B5A-1E4E-AF8A-0D9E886B52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795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B409F-1B5A-1E4E-AF8A-0D9E886B52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72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C761B-D18A-DC56-234D-CA6211843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1438C6-A923-9FA1-7595-5B24435466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D0141E-527F-66BC-DFDD-BE44BFAF9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,Sans-Serif"/>
              <a:buChar char="•"/>
            </a:pPr>
            <a:endParaRPr lang="en-US" sz="1200" kern="100">
              <a:effectLst/>
              <a:latin typeface="Quicksand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25F3E-ADD6-9705-CCED-668BA2FF0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B409F-1B5A-1E4E-AF8A-0D9E886B52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73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98D9C-254B-E8D0-F5FE-FEDC61822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E4F8DB-5C40-EA50-B0F3-1ABD07E03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DC6D3-8F2F-D74E-5AD7-1EA4AE566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kern="100"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EB488-F04B-E7E0-2167-4A8E081F77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B409F-1B5A-1E4E-AF8A-0D9E886B52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504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89963" y="922855"/>
            <a:ext cx="5040000" cy="5040000"/>
          </a:xfrm>
          <a:custGeom>
            <a:avLst/>
            <a:gdLst>
              <a:gd name="connsiteX0" fmla="*/ 2520000 w 5040000"/>
              <a:gd name="connsiteY0" fmla="*/ 0 h 5040000"/>
              <a:gd name="connsiteX1" fmla="*/ 5040000 w 5040000"/>
              <a:gd name="connsiteY1" fmla="*/ 2520000 h 5040000"/>
              <a:gd name="connsiteX2" fmla="*/ 2520000 w 5040000"/>
              <a:gd name="connsiteY2" fmla="*/ 5040000 h 5040000"/>
              <a:gd name="connsiteX3" fmla="*/ 0 w 5040000"/>
              <a:gd name="connsiteY3" fmla="*/ 2520000 h 5040000"/>
              <a:gd name="connsiteX4" fmla="*/ 2520000 w 5040000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0000" h="5040000">
                <a:moveTo>
                  <a:pt x="2520000" y="0"/>
                </a:moveTo>
                <a:cubicBezTo>
                  <a:pt x="3911758" y="0"/>
                  <a:pt x="5040000" y="1128242"/>
                  <a:pt x="5040000" y="2520000"/>
                </a:cubicBezTo>
                <a:cubicBezTo>
                  <a:pt x="5040000" y="3911758"/>
                  <a:pt x="3911758" y="5040000"/>
                  <a:pt x="2520000" y="5040000"/>
                </a:cubicBezTo>
                <a:cubicBezTo>
                  <a:pt x="1128242" y="5040000"/>
                  <a:pt x="0" y="3911758"/>
                  <a:pt x="0" y="2520000"/>
                </a:cubicBezTo>
                <a:cubicBezTo>
                  <a:pt x="0" y="1128242"/>
                  <a:pt x="1128242" y="0"/>
                  <a:pt x="2520000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6E69E688-5083-8FCF-A2F7-96BBB16ABB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23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55638" y="1960272"/>
            <a:ext cx="2520950" cy="2614903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442863" y="1960950"/>
            <a:ext cx="2520950" cy="2614903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228655" y="1957096"/>
            <a:ext cx="2520950" cy="2614903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9015872" y="1960272"/>
            <a:ext cx="2520950" cy="2614903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E7760EE8-3010-A523-5E3D-B6118C6F16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21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4986992" y="581167"/>
            <a:ext cx="2052000" cy="1692000"/>
          </a:xfrm>
          <a:custGeom>
            <a:avLst/>
            <a:gdLst>
              <a:gd name="connsiteX0" fmla="*/ 0 w 2052000"/>
              <a:gd name="connsiteY0" fmla="*/ 0 h 1692000"/>
              <a:gd name="connsiteX1" fmla="*/ 2052000 w 2052000"/>
              <a:gd name="connsiteY1" fmla="*/ 0 h 1692000"/>
              <a:gd name="connsiteX2" fmla="*/ 2052000 w 2052000"/>
              <a:gd name="connsiteY2" fmla="*/ 1692000 h 1692000"/>
              <a:gd name="connsiteX3" fmla="*/ 0 w 2052000"/>
              <a:gd name="connsiteY3" fmla="*/ 1692000 h 16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2000" h="1692000">
                <a:moveTo>
                  <a:pt x="0" y="0"/>
                </a:moveTo>
                <a:lnTo>
                  <a:pt x="2052000" y="0"/>
                </a:lnTo>
                <a:lnTo>
                  <a:pt x="2052000" y="1692000"/>
                </a:lnTo>
                <a:lnTo>
                  <a:pt x="0" y="1692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7314556" y="581167"/>
            <a:ext cx="2052000" cy="1692000"/>
          </a:xfrm>
          <a:custGeom>
            <a:avLst/>
            <a:gdLst>
              <a:gd name="connsiteX0" fmla="*/ 0 w 2052000"/>
              <a:gd name="connsiteY0" fmla="*/ 0 h 1692000"/>
              <a:gd name="connsiteX1" fmla="*/ 2052000 w 2052000"/>
              <a:gd name="connsiteY1" fmla="*/ 0 h 1692000"/>
              <a:gd name="connsiteX2" fmla="*/ 2052000 w 2052000"/>
              <a:gd name="connsiteY2" fmla="*/ 1692000 h 1692000"/>
              <a:gd name="connsiteX3" fmla="*/ 0 w 2052000"/>
              <a:gd name="connsiteY3" fmla="*/ 1692000 h 16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2000" h="1692000">
                <a:moveTo>
                  <a:pt x="0" y="0"/>
                </a:moveTo>
                <a:lnTo>
                  <a:pt x="2052000" y="0"/>
                </a:lnTo>
                <a:lnTo>
                  <a:pt x="2052000" y="1692000"/>
                </a:lnTo>
                <a:lnTo>
                  <a:pt x="0" y="1692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2"/>
          </p:nvPr>
        </p:nvSpPr>
        <p:spPr>
          <a:xfrm>
            <a:off x="9642119" y="581167"/>
            <a:ext cx="2052000" cy="1692000"/>
          </a:xfrm>
          <a:custGeom>
            <a:avLst/>
            <a:gdLst>
              <a:gd name="connsiteX0" fmla="*/ 0 w 2052000"/>
              <a:gd name="connsiteY0" fmla="*/ 0 h 1692000"/>
              <a:gd name="connsiteX1" fmla="*/ 2052000 w 2052000"/>
              <a:gd name="connsiteY1" fmla="*/ 0 h 1692000"/>
              <a:gd name="connsiteX2" fmla="*/ 2052000 w 2052000"/>
              <a:gd name="connsiteY2" fmla="*/ 1692000 h 1692000"/>
              <a:gd name="connsiteX3" fmla="*/ 0 w 2052000"/>
              <a:gd name="connsiteY3" fmla="*/ 1692000 h 16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2000" h="1692000">
                <a:moveTo>
                  <a:pt x="0" y="0"/>
                </a:moveTo>
                <a:lnTo>
                  <a:pt x="2052000" y="0"/>
                </a:lnTo>
                <a:lnTo>
                  <a:pt x="2052000" y="1692000"/>
                </a:lnTo>
                <a:lnTo>
                  <a:pt x="0" y="1692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3"/>
          </p:nvPr>
        </p:nvSpPr>
        <p:spPr>
          <a:xfrm>
            <a:off x="9642119" y="3615312"/>
            <a:ext cx="2052000" cy="1692000"/>
          </a:xfrm>
          <a:custGeom>
            <a:avLst/>
            <a:gdLst>
              <a:gd name="connsiteX0" fmla="*/ 0 w 2052000"/>
              <a:gd name="connsiteY0" fmla="*/ 0 h 1692000"/>
              <a:gd name="connsiteX1" fmla="*/ 2052000 w 2052000"/>
              <a:gd name="connsiteY1" fmla="*/ 0 h 1692000"/>
              <a:gd name="connsiteX2" fmla="*/ 2052000 w 2052000"/>
              <a:gd name="connsiteY2" fmla="*/ 1692000 h 1692000"/>
              <a:gd name="connsiteX3" fmla="*/ 0 w 2052000"/>
              <a:gd name="connsiteY3" fmla="*/ 1692000 h 16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2000" h="1692000">
                <a:moveTo>
                  <a:pt x="0" y="0"/>
                </a:moveTo>
                <a:lnTo>
                  <a:pt x="2052000" y="0"/>
                </a:lnTo>
                <a:lnTo>
                  <a:pt x="2052000" y="1692000"/>
                </a:lnTo>
                <a:lnTo>
                  <a:pt x="0" y="1692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7314556" y="3615312"/>
            <a:ext cx="2052000" cy="1692000"/>
          </a:xfrm>
          <a:custGeom>
            <a:avLst/>
            <a:gdLst>
              <a:gd name="connsiteX0" fmla="*/ 0 w 2052000"/>
              <a:gd name="connsiteY0" fmla="*/ 0 h 1692000"/>
              <a:gd name="connsiteX1" fmla="*/ 2052000 w 2052000"/>
              <a:gd name="connsiteY1" fmla="*/ 0 h 1692000"/>
              <a:gd name="connsiteX2" fmla="*/ 2052000 w 2052000"/>
              <a:gd name="connsiteY2" fmla="*/ 1692000 h 1692000"/>
              <a:gd name="connsiteX3" fmla="*/ 0 w 2052000"/>
              <a:gd name="connsiteY3" fmla="*/ 1692000 h 16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2000" h="1692000">
                <a:moveTo>
                  <a:pt x="0" y="0"/>
                </a:moveTo>
                <a:lnTo>
                  <a:pt x="2052000" y="0"/>
                </a:lnTo>
                <a:lnTo>
                  <a:pt x="2052000" y="1692000"/>
                </a:lnTo>
                <a:lnTo>
                  <a:pt x="0" y="1692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4986992" y="3615312"/>
            <a:ext cx="2052000" cy="1692000"/>
          </a:xfrm>
          <a:custGeom>
            <a:avLst/>
            <a:gdLst>
              <a:gd name="connsiteX0" fmla="*/ 0 w 2052000"/>
              <a:gd name="connsiteY0" fmla="*/ 0 h 1692000"/>
              <a:gd name="connsiteX1" fmla="*/ 2052000 w 2052000"/>
              <a:gd name="connsiteY1" fmla="*/ 0 h 1692000"/>
              <a:gd name="connsiteX2" fmla="*/ 2052000 w 2052000"/>
              <a:gd name="connsiteY2" fmla="*/ 1692000 h 1692000"/>
              <a:gd name="connsiteX3" fmla="*/ 0 w 2052000"/>
              <a:gd name="connsiteY3" fmla="*/ 1692000 h 16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2000" h="1692000">
                <a:moveTo>
                  <a:pt x="0" y="0"/>
                </a:moveTo>
                <a:lnTo>
                  <a:pt x="2052000" y="0"/>
                </a:lnTo>
                <a:lnTo>
                  <a:pt x="2052000" y="1692000"/>
                </a:lnTo>
                <a:lnTo>
                  <a:pt x="0" y="1692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A0EF7125-078A-DDED-8D83-1090FB8739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79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838950" y="0"/>
            <a:ext cx="5353050" cy="6858000"/>
          </a:xfrm>
          <a:custGeom>
            <a:avLst/>
            <a:gdLst>
              <a:gd name="connsiteX0" fmla="*/ 0 w 5353050"/>
              <a:gd name="connsiteY0" fmla="*/ 0 h 6858000"/>
              <a:gd name="connsiteX1" fmla="*/ 5353050 w 5353050"/>
              <a:gd name="connsiteY1" fmla="*/ 0 h 6858000"/>
              <a:gd name="connsiteX2" fmla="*/ 5353050 w 5353050"/>
              <a:gd name="connsiteY2" fmla="*/ 6858000 h 6858000"/>
              <a:gd name="connsiteX3" fmla="*/ 1844594 w 53530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3050" h="6858000">
                <a:moveTo>
                  <a:pt x="0" y="0"/>
                </a:moveTo>
                <a:lnTo>
                  <a:pt x="5353050" y="0"/>
                </a:lnTo>
                <a:lnTo>
                  <a:pt x="5353050" y="6858000"/>
                </a:lnTo>
                <a:lnTo>
                  <a:pt x="1844594" y="6858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27F550-2EFB-F6D3-CA26-9771C98A26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2"/>
          <a:stretch/>
        </p:blipFill>
        <p:spPr>
          <a:xfrm>
            <a:off x="10529336" y="5971702"/>
            <a:ext cx="1094925" cy="5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4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8285018" y="0"/>
            <a:ext cx="3906982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A10B30-A71A-514E-5DF2-8CCD870F2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2"/>
          <a:stretch/>
        </p:blipFill>
        <p:spPr>
          <a:xfrm>
            <a:off x="10529336" y="5971702"/>
            <a:ext cx="1094925" cy="5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83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29C2A-7B99-6784-A369-5542D05CC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2"/>
          <a:stretch/>
        </p:blipFill>
        <p:spPr>
          <a:xfrm>
            <a:off x="10529336" y="5971702"/>
            <a:ext cx="1094925" cy="5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69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16442BDF-78F0-1651-DFC1-E99D05254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00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FBB4AD-19CE-AF4A-B358-C866BA0AA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2"/>
          <a:stretch/>
        </p:blipFill>
        <p:spPr>
          <a:xfrm>
            <a:off x="10529336" y="5971702"/>
            <a:ext cx="1094925" cy="5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42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79674" y="689155"/>
            <a:ext cx="4460731" cy="5120221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865419" y="3754581"/>
            <a:ext cx="2978728" cy="2054795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51164" y="3754581"/>
            <a:ext cx="2978728" cy="2054795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D548C179-0907-F4E9-2CBA-8E99D8181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76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icture Placeholder 61"/>
          <p:cNvSpPr>
            <a:spLocks noGrp="1"/>
          </p:cNvSpPr>
          <p:nvPr>
            <p:ph type="pic" sz="quarter" idx="10"/>
          </p:nvPr>
        </p:nvSpPr>
        <p:spPr>
          <a:xfrm>
            <a:off x="3826605" y="1"/>
            <a:ext cx="4500000" cy="3298231"/>
          </a:xfrm>
          <a:custGeom>
            <a:avLst/>
            <a:gdLst>
              <a:gd name="connsiteX0" fmla="*/ 1048231 w 4500000"/>
              <a:gd name="connsiteY0" fmla="*/ 0 h 3298231"/>
              <a:gd name="connsiteX1" fmla="*/ 3451769 w 4500000"/>
              <a:gd name="connsiteY1" fmla="*/ 0 h 3298231"/>
              <a:gd name="connsiteX2" fmla="*/ 4500000 w 4500000"/>
              <a:gd name="connsiteY2" fmla="*/ 1048231 h 3298231"/>
              <a:gd name="connsiteX3" fmla="*/ 2250000 w 4500000"/>
              <a:gd name="connsiteY3" fmla="*/ 3298231 h 3298231"/>
              <a:gd name="connsiteX4" fmla="*/ 0 w 4500000"/>
              <a:gd name="connsiteY4" fmla="*/ 1048231 h 3298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000" h="3298231">
                <a:moveTo>
                  <a:pt x="1048231" y="0"/>
                </a:moveTo>
                <a:lnTo>
                  <a:pt x="3451769" y="0"/>
                </a:lnTo>
                <a:lnTo>
                  <a:pt x="4500000" y="1048231"/>
                </a:lnTo>
                <a:lnTo>
                  <a:pt x="2250000" y="3298231"/>
                </a:lnTo>
                <a:lnTo>
                  <a:pt x="0" y="1048231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5" name="Picture Placeholder 64"/>
          <p:cNvSpPr>
            <a:spLocks noGrp="1"/>
          </p:cNvSpPr>
          <p:nvPr>
            <p:ph type="pic" sz="quarter" idx="11"/>
          </p:nvPr>
        </p:nvSpPr>
        <p:spPr>
          <a:xfrm>
            <a:off x="7677139" y="0"/>
            <a:ext cx="4304900" cy="2152450"/>
          </a:xfrm>
          <a:custGeom>
            <a:avLst/>
            <a:gdLst>
              <a:gd name="connsiteX0" fmla="*/ 0 w 4304900"/>
              <a:gd name="connsiteY0" fmla="*/ 0 h 2152450"/>
              <a:gd name="connsiteX1" fmla="*/ 4304900 w 4304900"/>
              <a:gd name="connsiteY1" fmla="*/ 0 h 2152450"/>
              <a:gd name="connsiteX2" fmla="*/ 2152450 w 4304900"/>
              <a:gd name="connsiteY2" fmla="*/ 2152450 h 21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04900" h="2152450">
                <a:moveTo>
                  <a:pt x="0" y="0"/>
                </a:moveTo>
                <a:lnTo>
                  <a:pt x="4304900" y="0"/>
                </a:lnTo>
                <a:lnTo>
                  <a:pt x="2152450" y="215245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6" name="Picture Placeholder 65"/>
          <p:cNvSpPr>
            <a:spLocks noGrp="1"/>
          </p:cNvSpPr>
          <p:nvPr>
            <p:ph type="pic" sz="quarter" idx="12"/>
          </p:nvPr>
        </p:nvSpPr>
        <p:spPr>
          <a:xfrm>
            <a:off x="10021804" y="180659"/>
            <a:ext cx="2170197" cy="4340394"/>
          </a:xfrm>
          <a:custGeom>
            <a:avLst/>
            <a:gdLst>
              <a:gd name="connsiteX0" fmla="*/ 2170197 w 2170197"/>
              <a:gd name="connsiteY0" fmla="*/ 0 h 4340394"/>
              <a:gd name="connsiteX1" fmla="*/ 2170197 w 2170197"/>
              <a:gd name="connsiteY1" fmla="*/ 4340394 h 4340394"/>
              <a:gd name="connsiteX2" fmla="*/ 0 w 2170197"/>
              <a:gd name="connsiteY2" fmla="*/ 2170197 h 434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197" h="4340394">
                <a:moveTo>
                  <a:pt x="2170197" y="0"/>
                </a:moveTo>
                <a:lnTo>
                  <a:pt x="2170197" y="4340394"/>
                </a:lnTo>
                <a:lnTo>
                  <a:pt x="0" y="2170197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3" name="Picture Placeholder 62"/>
          <p:cNvSpPr>
            <a:spLocks noGrp="1"/>
          </p:cNvSpPr>
          <p:nvPr>
            <p:ph type="pic" sz="quarter" idx="13"/>
          </p:nvPr>
        </p:nvSpPr>
        <p:spPr>
          <a:xfrm>
            <a:off x="6254305" y="1217609"/>
            <a:ext cx="4500000" cy="4500000"/>
          </a:xfrm>
          <a:custGeom>
            <a:avLst/>
            <a:gdLst>
              <a:gd name="connsiteX0" fmla="*/ 2250000 w 4500000"/>
              <a:gd name="connsiteY0" fmla="*/ 0 h 4500000"/>
              <a:gd name="connsiteX1" fmla="*/ 4500000 w 4500000"/>
              <a:gd name="connsiteY1" fmla="*/ 2250000 h 4500000"/>
              <a:gd name="connsiteX2" fmla="*/ 2250000 w 4500000"/>
              <a:gd name="connsiteY2" fmla="*/ 4500000 h 4500000"/>
              <a:gd name="connsiteX3" fmla="*/ 0 w 4500000"/>
              <a:gd name="connsiteY3" fmla="*/ 2250000 h 45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0000" h="4500000">
                <a:moveTo>
                  <a:pt x="2250000" y="0"/>
                </a:moveTo>
                <a:lnTo>
                  <a:pt x="4500000" y="2250000"/>
                </a:lnTo>
                <a:lnTo>
                  <a:pt x="2250000" y="4500000"/>
                </a:lnTo>
                <a:lnTo>
                  <a:pt x="0" y="2250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4" name="Picture Placeholder 63"/>
          <p:cNvSpPr>
            <a:spLocks noGrp="1"/>
          </p:cNvSpPr>
          <p:nvPr>
            <p:ph type="pic" sz="quarter" idx="14"/>
          </p:nvPr>
        </p:nvSpPr>
        <p:spPr>
          <a:xfrm>
            <a:off x="8683325" y="3657662"/>
            <a:ext cx="3508676" cy="3200338"/>
          </a:xfrm>
          <a:custGeom>
            <a:avLst/>
            <a:gdLst>
              <a:gd name="connsiteX0" fmla="*/ 2250000 w 3508677"/>
              <a:gd name="connsiteY0" fmla="*/ 0 h 3200338"/>
              <a:gd name="connsiteX1" fmla="*/ 3508677 w 3508677"/>
              <a:gd name="connsiteY1" fmla="*/ 1258677 h 3200338"/>
              <a:gd name="connsiteX2" fmla="*/ 3508677 w 3508677"/>
              <a:gd name="connsiteY2" fmla="*/ 3200338 h 3200338"/>
              <a:gd name="connsiteX3" fmla="*/ 950338 w 3508677"/>
              <a:gd name="connsiteY3" fmla="*/ 3200338 h 3200338"/>
              <a:gd name="connsiteX4" fmla="*/ 0 w 3508677"/>
              <a:gd name="connsiteY4" fmla="*/ 2250000 h 3200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8677" h="3200338">
                <a:moveTo>
                  <a:pt x="2250000" y="0"/>
                </a:moveTo>
                <a:lnTo>
                  <a:pt x="3508677" y="1258677"/>
                </a:lnTo>
                <a:lnTo>
                  <a:pt x="3508677" y="3200338"/>
                </a:lnTo>
                <a:lnTo>
                  <a:pt x="950338" y="3200338"/>
                </a:lnTo>
                <a:lnTo>
                  <a:pt x="0" y="2250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0A401-4CB2-9C62-FF22-81F1FFF72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2"/>
          <a:stretch/>
        </p:blipFill>
        <p:spPr>
          <a:xfrm>
            <a:off x="10529336" y="5971702"/>
            <a:ext cx="1094925" cy="5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74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808686" y="856598"/>
            <a:ext cx="2525485" cy="5144804"/>
          </a:xfrm>
          <a:custGeom>
            <a:avLst/>
            <a:gdLst>
              <a:gd name="connsiteX0" fmla="*/ 272184 w 2239096"/>
              <a:gd name="connsiteY0" fmla="*/ 0 h 4798061"/>
              <a:gd name="connsiteX1" fmla="*/ 1966912 w 2239096"/>
              <a:gd name="connsiteY1" fmla="*/ 0 h 4798061"/>
              <a:gd name="connsiteX2" fmla="*/ 2239096 w 2239096"/>
              <a:gd name="connsiteY2" fmla="*/ 272185 h 4798061"/>
              <a:gd name="connsiteX3" fmla="*/ 2239096 w 2239096"/>
              <a:gd name="connsiteY3" fmla="*/ 4525878 h 4798061"/>
              <a:gd name="connsiteX4" fmla="*/ 1966912 w 2239096"/>
              <a:gd name="connsiteY4" fmla="*/ 4798061 h 4798061"/>
              <a:gd name="connsiteX5" fmla="*/ 272184 w 2239096"/>
              <a:gd name="connsiteY5" fmla="*/ 4798061 h 4798061"/>
              <a:gd name="connsiteX6" fmla="*/ 0 w 2239096"/>
              <a:gd name="connsiteY6" fmla="*/ 4525878 h 4798061"/>
              <a:gd name="connsiteX7" fmla="*/ 0 w 2239096"/>
              <a:gd name="connsiteY7" fmla="*/ 272185 h 4798061"/>
              <a:gd name="connsiteX8" fmla="*/ 272184 w 2239096"/>
              <a:gd name="connsiteY8" fmla="*/ 0 h 479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9096" h="4798061">
                <a:moveTo>
                  <a:pt x="272184" y="0"/>
                </a:moveTo>
                <a:lnTo>
                  <a:pt x="1966912" y="0"/>
                </a:lnTo>
                <a:cubicBezTo>
                  <a:pt x="2117235" y="0"/>
                  <a:pt x="2239096" y="121862"/>
                  <a:pt x="2239096" y="272185"/>
                </a:cubicBezTo>
                <a:lnTo>
                  <a:pt x="2239096" y="4525878"/>
                </a:lnTo>
                <a:cubicBezTo>
                  <a:pt x="2239096" y="4676201"/>
                  <a:pt x="2117235" y="4798061"/>
                  <a:pt x="1966912" y="4798061"/>
                </a:cubicBezTo>
                <a:lnTo>
                  <a:pt x="272184" y="4798061"/>
                </a:lnTo>
                <a:cubicBezTo>
                  <a:pt x="121861" y="4798061"/>
                  <a:pt x="0" y="4676201"/>
                  <a:pt x="0" y="4525878"/>
                </a:cubicBezTo>
                <a:lnTo>
                  <a:pt x="0" y="272185"/>
                </a:lnTo>
                <a:cubicBezTo>
                  <a:pt x="0" y="121862"/>
                  <a:pt x="121861" y="0"/>
                  <a:pt x="272184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id-ID" noProof="0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076EBA27-F865-DC07-B1FF-3716EB5BF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29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48288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5A39A2E-7988-AD78-80B4-A0B06182B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1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734629" y="1754414"/>
            <a:ext cx="4426857" cy="3107872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508ED8C4-E881-56BE-0041-F12A883446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34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376580" y="1716315"/>
            <a:ext cx="4064000" cy="23749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58D8171F-4DAF-FBDA-EA10-DA0AD0993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12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83D01811-6202-385D-3A2A-87B648E5E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72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40593912-A92F-4C99-261C-176D8FF46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44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65861721-1C3E-1878-D641-48B5A10E1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16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1DE300BF-555B-5D8B-E970-E37DEE3511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06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9A6FFD82-3D29-34C4-EB3D-BBB2EA5B2A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40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F446F846-7FC2-412F-B004-926E7DA41A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84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C6A62336-14F5-F6D8-F7FB-1A167CD92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98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A3563CD8-11F5-43C0-88BB-0E00E77F74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1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858000" y="1"/>
            <a:ext cx="4544291" cy="569976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C334C02F-B35F-8E0D-7CAA-0C0AB436E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08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8BD98F26-9BAE-BFE0-FB51-FAFC8FCD8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72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109028" y="1295401"/>
            <a:ext cx="1980000" cy="1980000"/>
          </a:xfrm>
          <a:custGeom>
            <a:avLst/>
            <a:gdLst>
              <a:gd name="connsiteX0" fmla="*/ 990000 w 1980000"/>
              <a:gd name="connsiteY0" fmla="*/ 0 h 1980000"/>
              <a:gd name="connsiteX1" fmla="*/ 1980000 w 1980000"/>
              <a:gd name="connsiteY1" fmla="*/ 990000 h 1980000"/>
              <a:gd name="connsiteX2" fmla="*/ 990000 w 1980000"/>
              <a:gd name="connsiteY2" fmla="*/ 1980000 h 1980000"/>
              <a:gd name="connsiteX3" fmla="*/ 0 w 1980000"/>
              <a:gd name="connsiteY3" fmla="*/ 990000 h 1980000"/>
              <a:gd name="connsiteX4" fmla="*/ 990000 w 1980000"/>
              <a:gd name="connsiteY4" fmla="*/ 0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0000" h="1980000">
                <a:moveTo>
                  <a:pt x="990000" y="0"/>
                </a:moveTo>
                <a:cubicBezTo>
                  <a:pt x="1536762" y="0"/>
                  <a:pt x="1980000" y="443238"/>
                  <a:pt x="1980000" y="990000"/>
                </a:cubicBezTo>
                <a:cubicBezTo>
                  <a:pt x="1980000" y="1536762"/>
                  <a:pt x="1536762" y="1980000"/>
                  <a:pt x="990000" y="1980000"/>
                </a:cubicBezTo>
                <a:cubicBezTo>
                  <a:pt x="443238" y="1980000"/>
                  <a:pt x="0" y="1536762"/>
                  <a:pt x="0" y="990000"/>
                </a:cubicBezTo>
                <a:cubicBezTo>
                  <a:pt x="0" y="443238"/>
                  <a:pt x="443238" y="0"/>
                  <a:pt x="990000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860BAE69-9858-9E11-DD5F-A71A529CDE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9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821488" y="0"/>
            <a:ext cx="5370512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1BFCF7-78EF-0F41-9595-A27FBE2BC0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2"/>
          <a:stretch/>
        </p:blipFill>
        <p:spPr>
          <a:xfrm>
            <a:off x="10529336" y="5971702"/>
            <a:ext cx="1094925" cy="5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77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11ECA4-7D75-B300-8511-9D87416F4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2"/>
          <a:stretch/>
        </p:blipFill>
        <p:spPr>
          <a:xfrm>
            <a:off x="10529336" y="5971702"/>
            <a:ext cx="1094925" cy="5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75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0C553-3540-0679-F06D-7BE80261C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4F2466-0E1E-5D04-4347-BD5FA8790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B8B70-017F-C988-4D76-893EFB29C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D966-120F-CB4D-B155-B5F416656CC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6302C-D90D-6117-27AA-7448B38EF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731A6-78E2-0943-0B08-E7829283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1449-9E83-944A-8CBE-5FC2375C9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55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B070B-8BE2-24F0-F291-FEBB32F27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2D4BA-AAA8-7E0F-11CE-2DC3454D3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EF2AA-A34A-1B69-55CA-A25B5466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D966-120F-CB4D-B155-B5F416656CC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2F62F-C7BB-44D9-1E30-AB338386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05BF1-BA22-D8EF-BC86-2ADDAA556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1449-9E83-944A-8CBE-5FC2375C9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984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5460-1B61-73A6-1ADD-0455E8018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9EE1B-496E-E159-3A65-D3E3B9B7F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6872A-B618-4926-13D9-2F8CAFF88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D966-120F-CB4D-B155-B5F416656CC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8AB36-EA0D-D18D-8C10-AFB0AB145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0D42F-A659-8AF1-D664-D71696DEB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1449-9E83-944A-8CBE-5FC2375C9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152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E1CA4-744F-4E54-BEBC-BB1A8999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AEE70-9028-82C1-FFB9-031CBB3B89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A70E49-3CEB-E185-AD82-CF77283DF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97CF4-F0EB-374B-072C-5CA70EABB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D966-120F-CB4D-B155-B5F416656CC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43A1A-F24F-5319-7F1F-90519178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5F2ED-45EE-9EF7-E7B9-AC22E087F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1449-9E83-944A-8CBE-5FC2375C9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274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8B07A-9933-8BE1-4814-163855C05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8CC7E-48B3-2F37-D3AC-DBD496833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FE42A-757B-66D9-AFD0-DA1EAF14C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503A57-5CBB-EE8C-7D9B-D88C9C00F4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2981B3-4E49-E914-5035-E361FB515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1547B2-61A5-412F-B889-E0A6A0926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D966-120F-CB4D-B155-B5F416656CC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C7A0DC-F9DB-8253-A2EE-DD73014AC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011E21-900B-DA05-8BA8-433B62DE7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1449-9E83-944A-8CBE-5FC2375C9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03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DE244-562E-AC59-6BCC-BB297F4D8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5A6553-D84B-3A79-203F-4B92AC4F5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D966-120F-CB4D-B155-B5F416656CC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173115-242D-0583-C992-D17BA579F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EFEF0E-C86A-4DFE-4D40-E7C46AC5B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1449-9E83-944A-8CBE-5FC2375C9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26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486400" y="0"/>
            <a:ext cx="6096000" cy="6858000"/>
          </a:xfrm>
          <a:custGeom>
            <a:avLst/>
            <a:gdLst>
              <a:gd name="connsiteX0" fmla="*/ 1511076 w 6096000"/>
              <a:gd name="connsiteY0" fmla="*/ 0 h 6858000"/>
              <a:gd name="connsiteX1" fmla="*/ 6096000 w 6096000"/>
              <a:gd name="connsiteY1" fmla="*/ 0 h 6858000"/>
              <a:gd name="connsiteX2" fmla="*/ 4584924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1511076" y="0"/>
                </a:moveTo>
                <a:lnTo>
                  <a:pt x="6096000" y="0"/>
                </a:lnTo>
                <a:lnTo>
                  <a:pt x="4584924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791E5B5E-9472-68A7-D697-5014C0BE2D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21D48D-2B21-FC8E-5321-239EDA028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D966-120F-CB4D-B155-B5F416656CC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D041A1-00D3-1F61-AB3B-BD09F4BBF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D059F-E329-F8E7-B58A-E30F25E64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1449-9E83-944A-8CBE-5FC2375C9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579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7F4F0-6BD3-631A-DE2A-193587D54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54E58-F5D1-41E6-3C9F-E638546D8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B54AE9-9703-1AEB-A010-D027D7963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5C0ACB-0BAB-5E3B-A202-8D055B039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D966-120F-CB4D-B155-B5F416656CC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B5D07-B91E-80A5-1C7E-CBE1AA6C5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7B1033-8270-C7C0-9539-742345522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1449-9E83-944A-8CBE-5FC2375C9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44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AD4E7-8255-E45B-32BD-AA20115F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E27094-6351-6F51-2081-1E304EA10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AE984C-1565-66D2-7C7C-85202BA7B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F6E0A-3BDE-45AE-2A0D-DDEA2B917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D966-120F-CB4D-B155-B5F416656CC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C6DC7-B1E4-E8DE-E42F-8813DDC3B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C4DCF9-F204-43BB-54E0-D7353C696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1449-9E83-944A-8CBE-5FC2375C9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52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CD7BE-05B0-8659-03F4-D19A09A97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A6B23-8DB0-7125-863B-EAFEF1F77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EA42D-A902-7CCC-B5C6-6DEB8CB1E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D966-120F-CB4D-B155-B5F416656CC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6A735-283C-38DD-22B6-A88FD45C9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C67B3-EF37-CE35-F144-D466E264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1449-9E83-944A-8CBE-5FC2375C9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28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69C711-3840-7859-5D41-B0DC6A6966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E85F93-A966-C69C-93E3-C0798367F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59AA4-BB88-1B23-A749-2EC1BEBFF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D966-120F-CB4D-B155-B5F416656CC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46628-105B-2544-996C-FA635199A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B6315-69F1-8AF6-CBE4-502C81A04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1449-9E83-944A-8CBE-5FC2375C9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601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2B740FF8-38DF-1DCA-847A-5B3DAB3699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706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8D145C79-BD6C-761F-9743-8F1E52FA88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706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1970468 w 60960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1970468" y="6858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46A58A-2BAA-68AC-7C42-7189B684D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2"/>
          <a:stretch/>
        </p:blipFill>
        <p:spPr>
          <a:xfrm>
            <a:off x="10529336" y="5971702"/>
            <a:ext cx="1094925" cy="5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42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376580" y="1716315"/>
            <a:ext cx="4064000" cy="23749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58D8171F-4DAF-FBDA-EA10-DA0AD0993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6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6844144" cy="6857999"/>
          </a:xfrm>
          <a:custGeom>
            <a:avLst/>
            <a:gdLst>
              <a:gd name="connsiteX0" fmla="*/ 0 w 6844144"/>
              <a:gd name="connsiteY0" fmla="*/ 0 h 6857999"/>
              <a:gd name="connsiteX1" fmla="*/ 4152517 w 6844144"/>
              <a:gd name="connsiteY1" fmla="*/ 0 h 6857999"/>
              <a:gd name="connsiteX2" fmla="*/ 6844144 w 6844144"/>
              <a:gd name="connsiteY2" fmla="*/ 6857999 h 6857999"/>
              <a:gd name="connsiteX3" fmla="*/ 2026609 w 6844144"/>
              <a:gd name="connsiteY3" fmla="*/ 6857999 h 6857999"/>
              <a:gd name="connsiteX4" fmla="*/ 0 w 6844144"/>
              <a:gd name="connsiteY4" fmla="*/ 169440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4144" h="6857999">
                <a:moveTo>
                  <a:pt x="0" y="0"/>
                </a:moveTo>
                <a:lnTo>
                  <a:pt x="4152517" y="0"/>
                </a:lnTo>
                <a:lnTo>
                  <a:pt x="6844144" y="6857999"/>
                </a:lnTo>
                <a:lnTo>
                  <a:pt x="2026609" y="6857999"/>
                </a:lnTo>
                <a:lnTo>
                  <a:pt x="0" y="1694401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6A9A4AEF-CCC0-97FF-2497-95C12C5C9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60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836229" y="819000"/>
            <a:ext cx="4680000" cy="484012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172E920D-B2F7-BC14-9C19-D80551434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72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4350" y="0"/>
            <a:ext cx="4127500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ADCAF0A3-AECE-D469-E3D0-BA4D9F2F4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00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55638" y="1960272"/>
            <a:ext cx="2520950" cy="2614903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442863" y="1960950"/>
            <a:ext cx="2520950" cy="2614903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228655" y="1957096"/>
            <a:ext cx="2520950" cy="2614903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9015872" y="1960272"/>
            <a:ext cx="2520950" cy="2614903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E7760EE8-3010-A523-5E3D-B6118C6F16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37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83D01811-6202-385D-3A2A-87B648E5E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24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AF0B8-1A4D-13D2-8D4E-6E2559FA3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076E8-E237-0A06-71D3-D7710BDEE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65FD0-A0AA-6D13-A5F5-4A2D0E47C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4530-868E-4BBE-941D-D50CE2F594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13DE2-08DC-7B59-16D1-63A03CA64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2372F-3E65-FDD6-6389-C0A378CA1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530D-258A-474E-B360-CECEECF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773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2904-F326-B388-1D65-CE2B4165C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716DF-E238-6324-742C-01F03F3D2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6AB59-6D48-5553-DA59-6B9E597B4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4530-868E-4BBE-941D-D50CE2F594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76F1C-B4A0-191D-3F59-230A6D7BC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16352-1926-E59B-58F1-3F9F585A2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530D-258A-474E-B360-CECEECF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489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52BCE-2FDA-807E-0224-DB6D1089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C19B4-F4CB-567D-6705-F1C9A7DE3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94F9B-B6BB-77FE-3568-24236C3A0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4530-868E-4BBE-941D-D50CE2F594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D105D-56CA-D9E0-9A5D-9E7243E9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7E905-2D1B-9710-506D-C3EEC27F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530D-258A-474E-B360-CECEECF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004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1D28C-9AF9-8A13-B7A6-6B2F945A6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C98B0-3B94-780C-FE13-B8F6F34F3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44723-8704-1A77-8EE5-38F5DAE1A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C0EEF-6FB1-1C94-399C-54464974B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4530-868E-4BBE-941D-D50CE2F594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CF021D-BE18-6BD8-C862-0B2576AA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3BC73-E4ED-B4DC-F2FF-700A81025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530D-258A-474E-B360-CECEECF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645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654F8-27D6-5D92-148F-359D87F5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6BB43-2C01-BAB0-6719-1A4BDB00A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27B00-5725-D412-0F70-010643F18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5DCDAE-DEF1-44DC-BF29-2069B7816E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639244-0A7C-1B89-F7DD-DB580A01CD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1CD112-7946-10A8-5005-9DCC15BA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4530-868E-4BBE-941D-D50CE2F594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275277-5A15-6A88-A52B-54897126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65F3A2-CE6A-D826-2DC0-628B8C574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530D-258A-474E-B360-CECEECF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73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23362-5690-6695-FBDE-E65D06A1F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EACDDE-C48C-8BA3-51DB-CA9AC5327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4530-868E-4BBE-941D-D50CE2F594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7ACCD-2376-A292-A80E-7AD88C41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818AA-BDDC-E535-2B95-EB182B86F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530D-258A-474E-B360-CECEECF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054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FDCE0F-AC1A-F270-4CBC-D75B8F26A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4530-868E-4BBE-941D-D50CE2F594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543E7A-2A6E-019A-7F9E-391C6708B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9A679-E16E-A7EE-C61B-7C4F5DF5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530D-258A-474E-B360-CECEECF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25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1970468 w 60960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1970468" y="6858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46A58A-2BAA-68AC-7C42-7189B684D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2"/>
          <a:stretch/>
        </p:blipFill>
        <p:spPr>
          <a:xfrm>
            <a:off x="10529336" y="5971702"/>
            <a:ext cx="1094925" cy="5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35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78CC2-ED5A-AA95-0355-3788509E8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5D18F-13EB-770C-0AB1-B355FE75E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E4A168-E9F9-1789-368C-5787EE92A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E6365-D9D8-2588-AF92-1C97A05CD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4530-868E-4BBE-941D-D50CE2F594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24839-2178-33C9-DD34-CD0D7E05C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0BBDC-8669-266D-48EB-D2CD782DA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530D-258A-474E-B360-CECEECF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296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21AA-9E0C-6103-B765-943F13EEC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4B242A-D4B4-251B-11F6-E8C7EC42EE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FB0B7-F7FE-F57E-BE66-48D95C683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6A2D4-8A91-262F-6DC8-6DED1C1B7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4530-868E-4BBE-941D-D50CE2F594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7825B-5A6C-CC04-407E-1EDA4ED0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E0836-97EE-9567-CDA1-28C6799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530D-258A-474E-B360-CECEECF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72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F05AB-E92A-B0CD-B3E9-5942E87D9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74164A-C3A4-7A26-B41E-83708972A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AC078-D66B-EDF0-AA50-53C86A972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4530-868E-4BBE-941D-D50CE2F594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4D7D7-05E6-2925-1FD1-A850D209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46D64-CA74-9270-1EB6-E3B03A69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530D-258A-474E-B360-CECEECF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092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3BFF50-21E3-0528-7395-63F8B0A72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F2AD10-B95E-B23F-7886-253DB26AA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3BDC0-C18D-7919-3570-E02A177A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4530-868E-4BBE-941D-D50CE2F594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F23F5-8D88-9243-99EB-3D0194BC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44BDB-4E1D-041D-3820-B5D99545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3530D-258A-474E-B360-CECEECF8A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9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6844144" cy="6857999"/>
          </a:xfrm>
          <a:custGeom>
            <a:avLst/>
            <a:gdLst>
              <a:gd name="connsiteX0" fmla="*/ 0 w 6844144"/>
              <a:gd name="connsiteY0" fmla="*/ 0 h 6857999"/>
              <a:gd name="connsiteX1" fmla="*/ 4152517 w 6844144"/>
              <a:gd name="connsiteY1" fmla="*/ 0 h 6857999"/>
              <a:gd name="connsiteX2" fmla="*/ 6844144 w 6844144"/>
              <a:gd name="connsiteY2" fmla="*/ 6857999 h 6857999"/>
              <a:gd name="connsiteX3" fmla="*/ 2026609 w 6844144"/>
              <a:gd name="connsiteY3" fmla="*/ 6857999 h 6857999"/>
              <a:gd name="connsiteX4" fmla="*/ 0 w 6844144"/>
              <a:gd name="connsiteY4" fmla="*/ 169440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4144" h="6857999">
                <a:moveTo>
                  <a:pt x="0" y="0"/>
                </a:moveTo>
                <a:lnTo>
                  <a:pt x="4152517" y="0"/>
                </a:lnTo>
                <a:lnTo>
                  <a:pt x="6844144" y="6857999"/>
                </a:lnTo>
                <a:lnTo>
                  <a:pt x="2026609" y="6857999"/>
                </a:lnTo>
                <a:lnTo>
                  <a:pt x="0" y="1694401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6A9A4AEF-CCC0-97FF-2497-95C12C5C9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91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4350" y="0"/>
            <a:ext cx="4127500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ADCAF0A3-AECE-D469-E3D0-BA4D9F2F4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59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5306232" y="766711"/>
            <a:ext cx="3024000" cy="2880000"/>
          </a:xfrm>
          <a:custGeom>
            <a:avLst/>
            <a:gdLst>
              <a:gd name="connsiteX0" fmla="*/ 0 w 3024000"/>
              <a:gd name="connsiteY0" fmla="*/ 0 h 2880000"/>
              <a:gd name="connsiteX1" fmla="*/ 3024000 w 3024000"/>
              <a:gd name="connsiteY1" fmla="*/ 0 h 2880000"/>
              <a:gd name="connsiteX2" fmla="*/ 3024000 w 3024000"/>
              <a:gd name="connsiteY2" fmla="*/ 2880000 h 2880000"/>
              <a:gd name="connsiteX3" fmla="*/ 0 w 3024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4000" h="2880000">
                <a:moveTo>
                  <a:pt x="0" y="0"/>
                </a:moveTo>
                <a:lnTo>
                  <a:pt x="3024000" y="0"/>
                </a:lnTo>
                <a:lnTo>
                  <a:pt x="3024000" y="2880000"/>
                </a:lnTo>
                <a:lnTo>
                  <a:pt x="0" y="2880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8614521" y="766711"/>
            <a:ext cx="3024000" cy="2880000"/>
          </a:xfrm>
          <a:custGeom>
            <a:avLst/>
            <a:gdLst>
              <a:gd name="connsiteX0" fmla="*/ 0 w 3024000"/>
              <a:gd name="connsiteY0" fmla="*/ 0 h 2880000"/>
              <a:gd name="connsiteX1" fmla="*/ 3024000 w 3024000"/>
              <a:gd name="connsiteY1" fmla="*/ 0 h 2880000"/>
              <a:gd name="connsiteX2" fmla="*/ 3024000 w 3024000"/>
              <a:gd name="connsiteY2" fmla="*/ 2880000 h 2880000"/>
              <a:gd name="connsiteX3" fmla="*/ 0 w 3024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4000" h="2880000">
                <a:moveTo>
                  <a:pt x="0" y="0"/>
                </a:moveTo>
                <a:lnTo>
                  <a:pt x="3024000" y="0"/>
                </a:lnTo>
                <a:lnTo>
                  <a:pt x="3024000" y="2880000"/>
                </a:lnTo>
                <a:lnTo>
                  <a:pt x="0" y="2880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D5C530E0-EFC9-E2AA-1F4A-A38AD7F64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128" y="5850587"/>
            <a:ext cx="1311729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45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F15FE2-1178-14CF-81A9-87806D267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572EB-7650-4A79-81EC-A254C01B3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06890-C763-B6E6-51A0-32D92CAC8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FD966-120F-CB4D-B155-B5F416656CC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C463B-3E31-94C2-EABE-4F510F684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24E4A-804E-DDDB-284E-0DCC20337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41449-9E83-944A-8CBE-5FC2375C9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4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  <p:sldLayoutId id="2147483829" r:id="rId18"/>
    <p:sldLayoutId id="2147483830" r:id="rId19"/>
    <p:sldLayoutId id="2147483831" r:id="rId20"/>
    <p:sldLayoutId id="2147483832" r:id="rId21"/>
    <p:sldLayoutId id="2147483833" r:id="rId22"/>
    <p:sldLayoutId id="2147483834" r:id="rId23"/>
    <p:sldLayoutId id="2147483835" r:id="rId24"/>
    <p:sldLayoutId id="2147483836" r:id="rId25"/>
    <p:sldLayoutId id="2147483837" r:id="rId26"/>
    <p:sldLayoutId id="2147483838" r:id="rId27"/>
    <p:sldLayoutId id="2147483839" r:id="rId28"/>
    <p:sldLayoutId id="2147483840" r:id="rId29"/>
    <p:sldLayoutId id="2147483841" r:id="rId30"/>
    <p:sldLayoutId id="2147483842" r:id="rId31"/>
    <p:sldLayoutId id="2147483843" r:id="rId32"/>
    <p:sldLayoutId id="2147483844" r:id="rId33"/>
    <p:sldLayoutId id="2147483649" r:id="rId34"/>
    <p:sldLayoutId id="2147483650" r:id="rId35"/>
    <p:sldLayoutId id="2147483651" r:id="rId36"/>
    <p:sldLayoutId id="2147483652" r:id="rId37"/>
    <p:sldLayoutId id="2147483653" r:id="rId38"/>
    <p:sldLayoutId id="2147483654" r:id="rId39"/>
    <p:sldLayoutId id="2147483661" r:id="rId40"/>
    <p:sldLayoutId id="2147483656" r:id="rId41"/>
    <p:sldLayoutId id="2147483657" r:id="rId42"/>
    <p:sldLayoutId id="2147483658" r:id="rId43"/>
    <p:sldLayoutId id="2147483659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BA814-7870-0C45-8712-3AE3B7901D1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9EDC0-4B74-F544-81C3-F4D20C83707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E18F50-0C93-2E45-1AEE-C21998FC990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84667" y="84667"/>
            <a:ext cx="1496484" cy="203200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algn="l"/>
            <a:r>
              <a:rPr lang="en-US" sz="1333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Classification: Private</a:t>
            </a:r>
          </a:p>
        </p:txBody>
      </p:sp>
    </p:spTree>
    <p:extLst>
      <p:ext uri="{BB962C8B-B14F-4D97-AF65-F5344CB8AC3E}">
        <p14:creationId xmlns:p14="http://schemas.microsoft.com/office/powerpoint/2010/main" val="242404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Quicksand" pitchFamily="2" charset="77"/>
              </a:defRPr>
            </a:lvl1pPr>
          </a:lstStyle>
          <a:p>
            <a:fld id="{97CBA814-7870-0C45-8712-3AE3B7901D10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Quicksand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Quicksand" pitchFamily="2" charset="77"/>
              </a:defRPr>
            </a:lvl1pPr>
          </a:lstStyle>
          <a:p>
            <a:fld id="{6D69EDC0-4B74-F544-81C3-F4D20C8370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4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Quicksand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Quicksand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Quicksand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Quicksand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Quicksand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91F9BF-3076-B40D-3C99-C0E1C5B7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64670-F2AF-68AF-D9D6-94DD6877A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5793C-EAE9-9234-1999-7714D31D23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82000"/>
                  </a:schemeClr>
                </a:solidFill>
                <a:latin typeface="Quicksand" pitchFamily="2" charset="77"/>
              </a:defRPr>
            </a:lvl1pPr>
          </a:lstStyle>
          <a:p>
            <a:fld id="{EFDD4530-868E-4BBE-941D-D50CE2F594B6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00153-DE77-744A-398D-AE90102ED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Quicksand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2791F-826E-8DBA-7CCA-A3D5A16AD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Quicksand" pitchFamily="2" charset="77"/>
              </a:defRPr>
            </a:lvl1pPr>
          </a:lstStyle>
          <a:p>
            <a:fld id="{5523530D-258A-474E-B360-CECEECF8AC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9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Quicksan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Quicksan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Quicksan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Quicksand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Quicksan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6.png"/><Relationship Id="rId5" Type="http://schemas.openxmlformats.org/officeDocument/2006/relationships/chart" Target="../charts/chart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;p16">
            <a:extLst>
              <a:ext uri="{FF2B5EF4-FFF2-40B4-BE49-F238E27FC236}">
                <a16:creationId xmlns:a16="http://schemas.microsoft.com/office/drawing/2014/main" id="{620FCCE5-D8AB-C85F-8F0D-F0A2B1429C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5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view of a city and a body of water&#10;&#10;AI-generated content may be incorrect.">
            <a:extLst>
              <a:ext uri="{FF2B5EF4-FFF2-40B4-BE49-F238E27FC236}">
                <a16:creationId xmlns:a16="http://schemas.microsoft.com/office/drawing/2014/main" id="{F6F3F0EB-DBF6-DE68-F59E-BA7C39CAAB8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l="22872" b="3038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Google Shape;46;p16">
            <a:extLst>
              <a:ext uri="{FF2B5EF4-FFF2-40B4-BE49-F238E27FC236}">
                <a16:creationId xmlns:a16="http://schemas.microsoft.com/office/drawing/2014/main" id="{1E30926F-BA90-129D-4061-F80185D10AB3}"/>
              </a:ext>
            </a:extLst>
          </p:cNvPr>
          <p:cNvSpPr txBox="1"/>
          <p:nvPr/>
        </p:nvSpPr>
        <p:spPr>
          <a:xfrm>
            <a:off x="1580996" y="1316251"/>
            <a:ext cx="8726469" cy="21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400"/>
              </a:lnSpc>
            </a:pPr>
            <a:r>
              <a:rPr lang="en-US" sz="5300" b="1">
                <a:solidFill>
                  <a:schemeClr val="lt1"/>
                </a:solidFill>
                <a:latin typeface="Quicksand" pitchFamily="2" charset="77"/>
                <a:ea typeface="Open Sans ExtraBold"/>
                <a:cs typeface="Open Sans ExtraBold"/>
                <a:sym typeface="Montserrat ExtraBold"/>
              </a:rPr>
              <a:t>Insights and Innovation: </a:t>
            </a:r>
            <a:endParaRPr lang="en-US" sz="5300" b="1">
              <a:solidFill>
                <a:schemeClr val="lt1"/>
              </a:solidFill>
              <a:latin typeface="Quicksand" pitchFamily="2" charset="77"/>
              <a:ea typeface="Open Sans Light"/>
              <a:cs typeface="Open Sans Light"/>
              <a:sym typeface="Montserrat ExtraBold"/>
            </a:endParaRPr>
          </a:p>
          <a:p>
            <a:pPr>
              <a:lnSpc>
                <a:spcPts val="5400"/>
              </a:lnSpc>
            </a:pPr>
            <a:r>
              <a:rPr lang="en-US" sz="5300">
                <a:solidFill>
                  <a:schemeClr val="lt1"/>
                </a:solidFill>
                <a:latin typeface="Quicksand" pitchFamily="2" charset="77"/>
                <a:ea typeface="Open Sans ExtraBold"/>
                <a:cs typeface="Open Sans ExtraBold"/>
                <a:sym typeface="Montserrat ExtraBold"/>
              </a:rPr>
              <a:t>MPAC’s work in Northern Ontario </a:t>
            </a:r>
            <a:endParaRPr lang="en-US" sz="5300">
              <a:solidFill>
                <a:schemeClr val="lt1"/>
              </a:solidFill>
              <a:latin typeface="Quicksand" pitchFamily="2" charset="77"/>
              <a:ea typeface="Open Sans Light"/>
              <a:cs typeface="Open Sans Light"/>
            </a:endParaRPr>
          </a:p>
        </p:txBody>
      </p:sp>
      <p:sp>
        <p:nvSpPr>
          <p:cNvPr id="6" name="Google Shape;50;p16">
            <a:extLst>
              <a:ext uri="{FF2B5EF4-FFF2-40B4-BE49-F238E27FC236}">
                <a16:creationId xmlns:a16="http://schemas.microsoft.com/office/drawing/2014/main" id="{347BF93A-EAAD-38CF-7198-B6980BC74B6D}"/>
              </a:ext>
            </a:extLst>
          </p:cNvPr>
          <p:cNvSpPr txBox="1"/>
          <p:nvPr/>
        </p:nvSpPr>
        <p:spPr>
          <a:xfrm>
            <a:off x="1642604" y="3873862"/>
            <a:ext cx="8726470" cy="662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sz="2400" b="1">
                <a:solidFill>
                  <a:schemeClr val="bg1"/>
                </a:solidFill>
                <a:latin typeface="Quicksand" pitchFamily="2" charset="77"/>
                <a:ea typeface="Nunito Sans SemiBold"/>
                <a:cs typeface="Nunito Sans SemiBold"/>
                <a:sym typeface="Nunito Sans SemiBold"/>
              </a:rPr>
              <a:t>Municipal Property Assessment Corporation</a:t>
            </a:r>
          </a:p>
        </p:txBody>
      </p:sp>
      <p:cxnSp>
        <p:nvCxnSpPr>
          <p:cNvPr id="9" name="Google Shape;48;p16">
            <a:extLst>
              <a:ext uri="{FF2B5EF4-FFF2-40B4-BE49-F238E27FC236}">
                <a16:creationId xmlns:a16="http://schemas.microsoft.com/office/drawing/2014/main" id="{AB9A602E-E09A-1F8F-0194-C9110816BEE4}"/>
              </a:ext>
            </a:extLst>
          </p:cNvPr>
          <p:cNvCxnSpPr>
            <a:cxnSpLocks/>
          </p:cNvCxnSpPr>
          <p:nvPr/>
        </p:nvCxnSpPr>
        <p:spPr>
          <a:xfrm flipH="1">
            <a:off x="1699756" y="3662147"/>
            <a:ext cx="8607709" cy="0"/>
          </a:xfrm>
          <a:prstGeom prst="straightConnector1">
            <a:avLst/>
          </a:prstGeom>
          <a:noFill/>
          <a:ln w="41275" cap="rnd" cmpd="sng">
            <a:solidFill>
              <a:srgbClr val="F4AE2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Google Shape;49;p16">
            <a:extLst>
              <a:ext uri="{FF2B5EF4-FFF2-40B4-BE49-F238E27FC236}">
                <a16:creationId xmlns:a16="http://schemas.microsoft.com/office/drawing/2014/main" id="{EAAA43C2-A741-B242-4EDE-DD6F8F303062}"/>
              </a:ext>
            </a:extLst>
          </p:cNvPr>
          <p:cNvSpPr txBox="1"/>
          <p:nvPr/>
        </p:nvSpPr>
        <p:spPr>
          <a:xfrm>
            <a:off x="8395353" y="5042273"/>
            <a:ext cx="2215651" cy="1058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>
                <a:solidFill>
                  <a:schemeClr val="bg1"/>
                </a:solidFill>
                <a:latin typeface="Quicksand"/>
                <a:ea typeface="Nunito Sans SemiBold"/>
                <a:cs typeface="Nunito Sans SemiBold"/>
                <a:sym typeface="Nunito Sans SemiBold"/>
              </a:rPr>
              <a:t>FONOM Conference </a:t>
            </a:r>
            <a:br>
              <a:rPr lang="it-IT" sz="1600">
                <a:latin typeface="Quicksand" pitchFamily="2" charset="77"/>
                <a:ea typeface="Nunito Sans SemiBold"/>
                <a:cs typeface="Nunito Sans SemiBold"/>
              </a:rPr>
            </a:br>
            <a:r>
              <a:rPr lang="it-IT" sz="1600">
                <a:solidFill>
                  <a:schemeClr val="bg1"/>
                </a:solidFill>
                <a:latin typeface="Quicksand"/>
                <a:ea typeface="Nunito Sans SemiBold"/>
                <a:cs typeface="Nunito Sans SemiBold"/>
                <a:sym typeface="Nunito Sans SemiBold"/>
              </a:rPr>
              <a:t>North </a:t>
            </a:r>
            <a:r>
              <a:rPr lang="it-IT" sz="1600" err="1">
                <a:solidFill>
                  <a:schemeClr val="bg1"/>
                </a:solidFill>
                <a:latin typeface="Quicksand"/>
                <a:ea typeface="Nunito Sans SemiBold"/>
                <a:cs typeface="Nunito Sans SemiBold"/>
                <a:sym typeface="Nunito Sans SemiBold"/>
              </a:rPr>
              <a:t>Bay</a:t>
            </a:r>
            <a:r>
              <a:rPr lang="it-IT" sz="1600">
                <a:solidFill>
                  <a:schemeClr val="bg1"/>
                </a:solidFill>
                <a:latin typeface="Quicksand"/>
                <a:ea typeface="Nunito Sans SemiBold"/>
                <a:cs typeface="Nunito Sans SemiBold"/>
                <a:sym typeface="Nunito Sans SemiBold"/>
              </a:rPr>
              <a:t>, Ontario </a:t>
            </a:r>
            <a:br>
              <a:rPr lang="it-IT" sz="1600">
                <a:latin typeface="Quicksand" pitchFamily="2" charset="77"/>
                <a:ea typeface="Nunito Sans SemiBold"/>
                <a:cs typeface="Nunito Sans SemiBold"/>
              </a:rPr>
            </a:br>
            <a:r>
              <a:rPr lang="it-IT" sz="1600" err="1">
                <a:solidFill>
                  <a:schemeClr val="bg1"/>
                </a:solidFill>
                <a:latin typeface="Quicksand"/>
                <a:ea typeface="Nunito Sans SemiBold"/>
                <a:cs typeface="Nunito Sans SemiBold"/>
                <a:sym typeface="Nunito Sans SemiBold"/>
              </a:rPr>
              <a:t>May</a:t>
            </a:r>
            <a:r>
              <a:rPr lang="it-IT" sz="1600">
                <a:solidFill>
                  <a:schemeClr val="bg1"/>
                </a:solidFill>
                <a:latin typeface="Quicksand"/>
                <a:ea typeface="Nunito Sans SemiBold"/>
                <a:cs typeface="Nunito Sans SemiBold"/>
                <a:sym typeface="Nunito Sans SemiBold"/>
              </a:rPr>
              <a:t> 5 - 7, 2025</a:t>
            </a:r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152CE0A0-49E7-7670-BC7C-EEDBC6FA38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996" y="4936542"/>
            <a:ext cx="3756721" cy="10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22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3B073B-6AF6-6100-A67F-ED886A7751E3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55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view of a city and a body of water&#10;&#10;AI-generated content may be incorrect.">
            <a:extLst>
              <a:ext uri="{FF2B5EF4-FFF2-40B4-BE49-F238E27FC236}">
                <a16:creationId xmlns:a16="http://schemas.microsoft.com/office/drawing/2014/main" id="{E1B55F2D-42E8-7FF8-A90C-5017B23D8B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l="17188" t="15427" r="24450" b="31898"/>
          <a:stretch/>
        </p:blipFill>
        <p:spPr>
          <a:xfrm>
            <a:off x="-1343" y="0"/>
            <a:ext cx="12192000" cy="685800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55125ECE-68BD-750D-0E83-B02DA6DD5358}"/>
              </a:ext>
            </a:extLst>
          </p:cNvPr>
          <p:cNvSpPr txBox="1">
            <a:spLocks/>
          </p:cNvSpPr>
          <p:nvPr/>
        </p:nvSpPr>
        <p:spPr>
          <a:xfrm>
            <a:off x="1129442" y="455670"/>
            <a:ext cx="10338291" cy="1343996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700"/>
              </a:lnSpc>
            </a:pPr>
            <a:r>
              <a:rPr lang="en-US" sz="4500">
                <a:solidFill>
                  <a:schemeClr val="bg1"/>
                </a:solidFill>
                <a:latin typeface="Quicksand"/>
              </a:rPr>
              <a:t>Top 10 new assessment</a:t>
            </a:r>
            <a:br>
              <a:rPr lang="en-US" sz="4500">
                <a:latin typeface="Quicksand" pitchFamily="2" charset="77"/>
              </a:rPr>
            </a:br>
            <a:r>
              <a:rPr lang="en-US" sz="4500">
                <a:solidFill>
                  <a:schemeClr val="bg1"/>
                </a:solidFill>
                <a:latin typeface="Quicksand"/>
              </a:rPr>
              <a:t>in Northeastern Ontario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434C4F-2689-1839-62EB-4C95194D6B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2"/>
          <a:stretch/>
        </p:blipFill>
        <p:spPr>
          <a:xfrm>
            <a:off x="10560521" y="5947113"/>
            <a:ext cx="1089103" cy="5029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360F74-BD5F-B39C-3CD3-D31231A8EDBE}"/>
              </a:ext>
            </a:extLst>
          </p:cNvPr>
          <p:cNvSpPr/>
          <p:nvPr/>
        </p:nvSpPr>
        <p:spPr>
          <a:xfrm>
            <a:off x="0" y="0"/>
            <a:ext cx="514350" cy="6858000"/>
          </a:xfrm>
          <a:prstGeom prst="rect">
            <a:avLst/>
          </a:prstGeom>
          <a:solidFill>
            <a:srgbClr val="F4A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sand" pitchFamily="2" charset="77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81B2B5F-D7A6-9843-F844-503D4FE29E00}"/>
              </a:ext>
            </a:extLst>
          </p:cNvPr>
          <p:cNvSpPr/>
          <p:nvPr/>
        </p:nvSpPr>
        <p:spPr>
          <a:xfrm>
            <a:off x="1129442" y="2101118"/>
            <a:ext cx="3850772" cy="7216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E780996-1A0E-1170-1738-73C0F3C2D6C5}"/>
              </a:ext>
            </a:extLst>
          </p:cNvPr>
          <p:cNvSpPr/>
          <p:nvPr/>
        </p:nvSpPr>
        <p:spPr>
          <a:xfrm>
            <a:off x="1129442" y="2956615"/>
            <a:ext cx="3850772" cy="7216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23AA646-FD5C-1029-70D6-82BC80EDB085}"/>
              </a:ext>
            </a:extLst>
          </p:cNvPr>
          <p:cNvSpPr/>
          <p:nvPr/>
        </p:nvSpPr>
        <p:spPr>
          <a:xfrm>
            <a:off x="1129442" y="3812112"/>
            <a:ext cx="3850772" cy="7216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5F9B0C0-CCE0-641D-3495-AF3860688EF7}"/>
              </a:ext>
            </a:extLst>
          </p:cNvPr>
          <p:cNvSpPr/>
          <p:nvPr/>
        </p:nvSpPr>
        <p:spPr>
          <a:xfrm>
            <a:off x="1129442" y="4667609"/>
            <a:ext cx="3850772" cy="7216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8FD9AC3-EE6A-B9B8-2536-AFF95C1D5669}"/>
              </a:ext>
            </a:extLst>
          </p:cNvPr>
          <p:cNvSpPr/>
          <p:nvPr/>
        </p:nvSpPr>
        <p:spPr>
          <a:xfrm>
            <a:off x="1129442" y="5523106"/>
            <a:ext cx="3850772" cy="7216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1606679-0B70-4A6C-9FDD-98183C5BF9D7}"/>
              </a:ext>
            </a:extLst>
          </p:cNvPr>
          <p:cNvSpPr/>
          <p:nvPr/>
        </p:nvSpPr>
        <p:spPr>
          <a:xfrm>
            <a:off x="5103277" y="2101118"/>
            <a:ext cx="3850772" cy="7216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2ECD4DE-E3DE-D113-EFBF-E372A7A57653}"/>
              </a:ext>
            </a:extLst>
          </p:cNvPr>
          <p:cNvSpPr/>
          <p:nvPr/>
        </p:nvSpPr>
        <p:spPr>
          <a:xfrm>
            <a:off x="5103277" y="2956615"/>
            <a:ext cx="3850772" cy="7216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BAC9224-60D0-B260-70A2-05848FA62238}"/>
              </a:ext>
            </a:extLst>
          </p:cNvPr>
          <p:cNvSpPr/>
          <p:nvPr/>
        </p:nvSpPr>
        <p:spPr>
          <a:xfrm>
            <a:off x="5103277" y="3812112"/>
            <a:ext cx="3850772" cy="7216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A5A2042-F206-1805-3165-DA722C1F2AEE}"/>
              </a:ext>
            </a:extLst>
          </p:cNvPr>
          <p:cNvSpPr/>
          <p:nvPr/>
        </p:nvSpPr>
        <p:spPr>
          <a:xfrm>
            <a:off x="5103277" y="4667609"/>
            <a:ext cx="3850772" cy="7216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8DA2B61-B5EF-50FD-78AA-09BF378A143B}"/>
              </a:ext>
            </a:extLst>
          </p:cNvPr>
          <p:cNvSpPr/>
          <p:nvPr/>
        </p:nvSpPr>
        <p:spPr>
          <a:xfrm>
            <a:off x="5103277" y="5523106"/>
            <a:ext cx="3850772" cy="7216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669A75B-F866-A201-5C44-DEB6F5C7D290}"/>
              </a:ext>
            </a:extLst>
          </p:cNvPr>
          <p:cNvSpPr txBox="1"/>
          <p:nvPr/>
        </p:nvSpPr>
        <p:spPr>
          <a:xfrm>
            <a:off x="1909394" y="2188088"/>
            <a:ext cx="2585813" cy="6346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2000" b="1">
                <a:solidFill>
                  <a:srgbClr val="0055B8"/>
                </a:solidFill>
                <a:latin typeface="Quicksand"/>
              </a:rPr>
              <a:t>Greater Sudbury</a:t>
            </a:r>
            <a:endParaRPr lang="en-US" sz="2000" b="1">
              <a:solidFill>
                <a:srgbClr val="0055B8"/>
              </a:solidFill>
              <a:latin typeface="Quicksand" pitchFamily="2" charset="77"/>
            </a:endParaRPr>
          </a:p>
          <a:p>
            <a:pPr>
              <a:lnSpc>
                <a:spcPts val="2100"/>
              </a:lnSpc>
            </a:pPr>
            <a:r>
              <a:rPr lang="en-US" sz="2000">
                <a:solidFill>
                  <a:srgbClr val="004261"/>
                </a:solidFill>
                <a:latin typeface="Quicksand"/>
                <a:ea typeface="Open Sans Light"/>
                <a:cs typeface="Open Sans Light"/>
              </a:rPr>
              <a:t>$180,790,985</a:t>
            </a:r>
            <a:endParaRPr lang="en-US" sz="2000">
              <a:solidFill>
                <a:srgbClr val="004261"/>
              </a:solidFill>
              <a:latin typeface="Quicksand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4CCCFF-F2C1-444D-CDA4-E129CB30796E}"/>
              </a:ext>
            </a:extLst>
          </p:cNvPr>
          <p:cNvSpPr txBox="1"/>
          <p:nvPr/>
        </p:nvSpPr>
        <p:spPr>
          <a:xfrm>
            <a:off x="1269780" y="2077213"/>
            <a:ext cx="698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55B8"/>
                </a:solidFill>
                <a:latin typeface="Quicksand" pitchFamily="2" charset="77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584B85-B1A3-65B6-BBE4-A129ABAEF467}"/>
              </a:ext>
            </a:extLst>
          </p:cNvPr>
          <p:cNvSpPr txBox="1"/>
          <p:nvPr/>
        </p:nvSpPr>
        <p:spPr>
          <a:xfrm>
            <a:off x="1269780" y="2932710"/>
            <a:ext cx="698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55B8"/>
                </a:solidFill>
                <a:latin typeface="Quicksand" pitchFamily="2" charset="77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50D720-3B7E-FBFB-6B1A-C53522829617}"/>
              </a:ext>
            </a:extLst>
          </p:cNvPr>
          <p:cNvSpPr txBox="1"/>
          <p:nvPr/>
        </p:nvSpPr>
        <p:spPr>
          <a:xfrm>
            <a:off x="1269780" y="3788207"/>
            <a:ext cx="698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55B8"/>
                </a:solidFill>
                <a:latin typeface="Quicksand" pitchFamily="2" charset="77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642B66-39F4-41CD-AD7C-3F424B00099A}"/>
              </a:ext>
            </a:extLst>
          </p:cNvPr>
          <p:cNvSpPr txBox="1"/>
          <p:nvPr/>
        </p:nvSpPr>
        <p:spPr>
          <a:xfrm>
            <a:off x="1269780" y="4643704"/>
            <a:ext cx="698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55B8"/>
                </a:solidFill>
                <a:latin typeface="Quicksand" pitchFamily="2" charset="77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D72BAC-DD50-F0C5-9974-1D12743A1ABD}"/>
              </a:ext>
            </a:extLst>
          </p:cNvPr>
          <p:cNvSpPr txBox="1"/>
          <p:nvPr/>
        </p:nvSpPr>
        <p:spPr>
          <a:xfrm>
            <a:off x="1272931" y="5499201"/>
            <a:ext cx="698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55B8"/>
                </a:solidFill>
                <a:latin typeface="Quicksand" pitchFamily="2" charset="77"/>
              </a:rPr>
              <a:t>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FB3189-66FF-C632-AF2E-EFCC27652715}"/>
              </a:ext>
            </a:extLst>
          </p:cNvPr>
          <p:cNvSpPr txBox="1"/>
          <p:nvPr/>
        </p:nvSpPr>
        <p:spPr>
          <a:xfrm>
            <a:off x="5231630" y="2077213"/>
            <a:ext cx="698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55B8"/>
                </a:solidFill>
                <a:latin typeface="Quicksand" pitchFamily="2" charset="77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6E381C-18D6-AA8F-3E72-B69EF4A422D4}"/>
              </a:ext>
            </a:extLst>
          </p:cNvPr>
          <p:cNvSpPr txBox="1"/>
          <p:nvPr/>
        </p:nvSpPr>
        <p:spPr>
          <a:xfrm>
            <a:off x="5231629" y="2934605"/>
            <a:ext cx="698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55B8"/>
                </a:solidFill>
                <a:latin typeface="Quicksand" pitchFamily="2" charset="77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98A036-F293-C3E1-A177-7EC032192C63}"/>
              </a:ext>
            </a:extLst>
          </p:cNvPr>
          <p:cNvSpPr txBox="1"/>
          <p:nvPr/>
        </p:nvSpPr>
        <p:spPr>
          <a:xfrm>
            <a:off x="5231628" y="3788207"/>
            <a:ext cx="698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55B8"/>
                </a:solidFill>
                <a:latin typeface="Quicksand" pitchFamily="2" charset="77"/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385594-3295-1F0B-5B2A-2524ED063072}"/>
              </a:ext>
            </a:extLst>
          </p:cNvPr>
          <p:cNvSpPr txBox="1"/>
          <p:nvPr/>
        </p:nvSpPr>
        <p:spPr>
          <a:xfrm>
            <a:off x="5231627" y="4643704"/>
            <a:ext cx="698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55B8"/>
                </a:solidFill>
                <a:latin typeface="Quicksand" pitchFamily="2" charset="77"/>
              </a:rPr>
              <a:t>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0A5F20-3CFD-C37C-D759-2640E8A967F8}"/>
              </a:ext>
            </a:extLst>
          </p:cNvPr>
          <p:cNvSpPr txBox="1"/>
          <p:nvPr/>
        </p:nvSpPr>
        <p:spPr>
          <a:xfrm>
            <a:off x="5231626" y="5506403"/>
            <a:ext cx="8630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55B8"/>
                </a:solidFill>
                <a:latin typeface="Quicksand" pitchFamily="2" charset="77"/>
              </a:rPr>
              <a:t>10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48A0444-A5F7-8C89-CFC2-65C45CF2DE81}"/>
              </a:ext>
            </a:extLst>
          </p:cNvPr>
          <p:cNvSpPr txBox="1"/>
          <p:nvPr/>
        </p:nvSpPr>
        <p:spPr>
          <a:xfrm>
            <a:off x="1909393" y="3022548"/>
            <a:ext cx="2585813" cy="6346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2000" b="1">
                <a:solidFill>
                  <a:srgbClr val="0055B8"/>
                </a:solidFill>
                <a:latin typeface="Quicksand"/>
              </a:rPr>
              <a:t>Sault Ste Marie</a:t>
            </a:r>
            <a:endParaRPr lang="en-US" sz="2000" b="1">
              <a:solidFill>
                <a:srgbClr val="0055B8"/>
              </a:solidFill>
              <a:latin typeface="Quicksand" pitchFamily="2" charset="77"/>
            </a:endParaRPr>
          </a:p>
          <a:p>
            <a:pPr>
              <a:lnSpc>
                <a:spcPts val="2100"/>
              </a:lnSpc>
            </a:pPr>
            <a:r>
              <a:rPr lang="en-US" sz="2000">
                <a:solidFill>
                  <a:srgbClr val="004261"/>
                </a:solidFill>
                <a:latin typeface="Quicksand"/>
                <a:ea typeface="Open Sans Light"/>
                <a:cs typeface="Open Sans Light"/>
              </a:rPr>
              <a:t>$62,172,124</a:t>
            </a:r>
            <a:endParaRPr lang="en-US" sz="2000">
              <a:solidFill>
                <a:srgbClr val="004261"/>
              </a:solidFill>
              <a:latin typeface="Quicksand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133F33A-5A0A-ADD3-4677-0E948CD739CC}"/>
              </a:ext>
            </a:extLst>
          </p:cNvPr>
          <p:cNvSpPr txBox="1"/>
          <p:nvPr/>
        </p:nvSpPr>
        <p:spPr>
          <a:xfrm>
            <a:off x="1909392" y="3875178"/>
            <a:ext cx="2585813" cy="6346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2000" b="1">
                <a:solidFill>
                  <a:srgbClr val="0055B8"/>
                </a:solidFill>
                <a:latin typeface="Quicksand"/>
              </a:rPr>
              <a:t>Seguin </a:t>
            </a:r>
            <a:endParaRPr lang="en-US" sz="2000" b="1">
              <a:solidFill>
                <a:srgbClr val="0055B8"/>
              </a:solidFill>
              <a:latin typeface="Quicksand" pitchFamily="2" charset="77"/>
            </a:endParaRPr>
          </a:p>
          <a:p>
            <a:pPr>
              <a:lnSpc>
                <a:spcPts val="2100"/>
              </a:lnSpc>
            </a:pPr>
            <a:r>
              <a:rPr lang="en-US" sz="2000">
                <a:solidFill>
                  <a:srgbClr val="004261"/>
                </a:solidFill>
                <a:latin typeface="Quicksand"/>
                <a:ea typeface="Open Sans Light"/>
                <a:cs typeface="Open Sans Light"/>
              </a:rPr>
              <a:t>$59,687,000</a:t>
            </a:r>
            <a:endParaRPr lang="en-US" sz="2000">
              <a:solidFill>
                <a:srgbClr val="004261"/>
              </a:solidFill>
              <a:latin typeface="Quicksand" pitchFamily="2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A167A0-DA7E-6F73-56FE-55B51D6EA835}"/>
              </a:ext>
            </a:extLst>
          </p:cNvPr>
          <p:cNvSpPr txBox="1"/>
          <p:nvPr/>
        </p:nvSpPr>
        <p:spPr>
          <a:xfrm>
            <a:off x="1909391" y="4733127"/>
            <a:ext cx="2585813" cy="6346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2000" b="1">
                <a:solidFill>
                  <a:srgbClr val="0055B8"/>
                </a:solidFill>
                <a:latin typeface="Quicksand"/>
              </a:rPr>
              <a:t>North Bay</a:t>
            </a:r>
            <a:endParaRPr lang="en-US" sz="2000" b="1">
              <a:solidFill>
                <a:srgbClr val="0055B8"/>
              </a:solidFill>
              <a:latin typeface="Quicksand" pitchFamily="2" charset="77"/>
            </a:endParaRPr>
          </a:p>
          <a:p>
            <a:pPr>
              <a:lnSpc>
                <a:spcPts val="2100"/>
              </a:lnSpc>
            </a:pPr>
            <a:r>
              <a:rPr lang="en-US" sz="2000">
                <a:solidFill>
                  <a:srgbClr val="004261"/>
                </a:solidFill>
                <a:latin typeface="Quicksand"/>
                <a:ea typeface="Open Sans Light"/>
                <a:cs typeface="Open Sans Light"/>
              </a:rPr>
              <a:t>$40,903,524</a:t>
            </a:r>
            <a:endParaRPr lang="en-US" sz="2000">
              <a:solidFill>
                <a:srgbClr val="004261"/>
              </a:solidFill>
              <a:latin typeface="Quicksand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E4556E0-4447-60CD-1598-5971609B3B42}"/>
              </a:ext>
            </a:extLst>
          </p:cNvPr>
          <p:cNvSpPr txBox="1"/>
          <p:nvPr/>
        </p:nvSpPr>
        <p:spPr>
          <a:xfrm>
            <a:off x="1933723" y="5597962"/>
            <a:ext cx="2993679" cy="6313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2000" b="1">
                <a:solidFill>
                  <a:srgbClr val="0055B8"/>
                </a:solidFill>
                <a:latin typeface="Quicksand"/>
              </a:rPr>
              <a:t>Temiskaming Shores</a:t>
            </a:r>
            <a:endParaRPr lang="en-US" sz="2000" b="1">
              <a:solidFill>
                <a:srgbClr val="0055B8"/>
              </a:solidFill>
              <a:latin typeface="Quicksand" pitchFamily="2" charset="77"/>
            </a:endParaRPr>
          </a:p>
          <a:p>
            <a:pPr>
              <a:lnSpc>
                <a:spcPts val="2100"/>
              </a:lnSpc>
            </a:pPr>
            <a:r>
              <a:rPr lang="en-US" sz="2000">
                <a:solidFill>
                  <a:srgbClr val="004261"/>
                </a:solidFill>
                <a:latin typeface="Quicksand"/>
                <a:ea typeface="Open Sans Light"/>
                <a:cs typeface="Open Sans Light"/>
              </a:rPr>
              <a:t>$24,122,100</a:t>
            </a:r>
            <a:endParaRPr lang="en-US" sz="2000">
              <a:solidFill>
                <a:srgbClr val="004261"/>
              </a:solidFill>
              <a:latin typeface="Quicksand" pitchFamily="2" charset="7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F222139-56FD-5DCC-CB2B-90DA71C1DA10}"/>
              </a:ext>
            </a:extLst>
          </p:cNvPr>
          <p:cNvSpPr txBox="1"/>
          <p:nvPr/>
        </p:nvSpPr>
        <p:spPr>
          <a:xfrm>
            <a:off x="5981669" y="2185844"/>
            <a:ext cx="2585813" cy="6346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2000" b="1">
                <a:solidFill>
                  <a:srgbClr val="0055B8"/>
                </a:solidFill>
                <a:latin typeface="Quicksand"/>
              </a:rPr>
              <a:t>West Nipissing</a:t>
            </a:r>
            <a:endParaRPr lang="en-US" sz="2000" b="1">
              <a:solidFill>
                <a:srgbClr val="0055B8"/>
              </a:solidFill>
              <a:latin typeface="Quicksand" pitchFamily="2" charset="77"/>
            </a:endParaRPr>
          </a:p>
          <a:p>
            <a:pPr>
              <a:lnSpc>
                <a:spcPts val="2100"/>
              </a:lnSpc>
            </a:pPr>
            <a:r>
              <a:rPr lang="en-US" sz="2000">
                <a:solidFill>
                  <a:srgbClr val="004261"/>
                </a:solidFill>
                <a:latin typeface="Quicksand"/>
                <a:ea typeface="Open Sans Light"/>
                <a:cs typeface="Open Sans Light"/>
              </a:rPr>
              <a:t>$20,607,200</a:t>
            </a:r>
            <a:endParaRPr lang="en-US" sz="2000">
              <a:solidFill>
                <a:srgbClr val="004261"/>
              </a:solidFill>
              <a:latin typeface="Quicksand" pitchFamily="2" charset="7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9A37F0-857F-0E57-7B2F-0D0BB3BCD009}"/>
              </a:ext>
            </a:extLst>
          </p:cNvPr>
          <p:cNvSpPr txBox="1"/>
          <p:nvPr/>
        </p:nvSpPr>
        <p:spPr>
          <a:xfrm>
            <a:off x="6017930" y="3017437"/>
            <a:ext cx="2585813" cy="6346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2000" b="1">
                <a:solidFill>
                  <a:srgbClr val="0055B8"/>
                </a:solidFill>
                <a:latin typeface="Quicksand"/>
              </a:rPr>
              <a:t>Carling </a:t>
            </a:r>
            <a:endParaRPr lang="en-US" sz="2000" b="1">
              <a:solidFill>
                <a:srgbClr val="0055B8"/>
              </a:solidFill>
              <a:latin typeface="Quicksand" pitchFamily="2" charset="77"/>
            </a:endParaRPr>
          </a:p>
          <a:p>
            <a:pPr>
              <a:lnSpc>
                <a:spcPts val="2100"/>
              </a:lnSpc>
            </a:pPr>
            <a:r>
              <a:rPr lang="en-US" sz="2000">
                <a:solidFill>
                  <a:srgbClr val="004261"/>
                </a:solidFill>
                <a:latin typeface="Quicksand"/>
                <a:ea typeface="Open Sans Light"/>
                <a:cs typeface="Open Sans Light"/>
              </a:rPr>
              <a:t>$19,451,000</a:t>
            </a:r>
            <a:endParaRPr lang="en-US" sz="2000">
              <a:solidFill>
                <a:srgbClr val="004261"/>
              </a:solidFill>
              <a:latin typeface="Quicksand" pitchFamily="2" charset="7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3388C26-0F82-90AF-7A0F-361AE0768DB1}"/>
              </a:ext>
            </a:extLst>
          </p:cNvPr>
          <p:cNvSpPr txBox="1"/>
          <p:nvPr/>
        </p:nvSpPr>
        <p:spPr>
          <a:xfrm>
            <a:off x="6017929" y="3866613"/>
            <a:ext cx="2585813" cy="6346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2000" b="1">
                <a:solidFill>
                  <a:srgbClr val="0055B8"/>
                </a:solidFill>
                <a:latin typeface="Quicksand"/>
              </a:rPr>
              <a:t>Timmins</a:t>
            </a:r>
            <a:endParaRPr lang="en-US" sz="2000" b="1">
              <a:solidFill>
                <a:srgbClr val="0055B8"/>
              </a:solidFill>
              <a:latin typeface="Quicksand" pitchFamily="2" charset="77"/>
            </a:endParaRPr>
          </a:p>
          <a:p>
            <a:pPr>
              <a:lnSpc>
                <a:spcPts val="2100"/>
              </a:lnSpc>
            </a:pPr>
            <a:r>
              <a:rPr lang="en-US" sz="2000">
                <a:solidFill>
                  <a:srgbClr val="004261"/>
                </a:solidFill>
                <a:latin typeface="Quicksand"/>
                <a:ea typeface="Open Sans Light"/>
                <a:cs typeface="Open Sans Light"/>
              </a:rPr>
              <a:t>$18,820,000</a:t>
            </a:r>
            <a:endParaRPr lang="en-US" sz="2000">
              <a:solidFill>
                <a:srgbClr val="004261"/>
              </a:solidFill>
              <a:latin typeface="Quicksand" pitchFamily="2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4DB2E3B-F645-ED71-2C24-1493F5DE77A5}"/>
              </a:ext>
            </a:extLst>
          </p:cNvPr>
          <p:cNvSpPr txBox="1"/>
          <p:nvPr/>
        </p:nvSpPr>
        <p:spPr>
          <a:xfrm>
            <a:off x="5990387" y="4714065"/>
            <a:ext cx="3026486" cy="6313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2000" b="1">
                <a:solidFill>
                  <a:srgbClr val="0055B8"/>
                </a:solidFill>
                <a:latin typeface="Quicksand"/>
              </a:rPr>
              <a:t>McKellar </a:t>
            </a:r>
            <a:endParaRPr lang="en-US" sz="2000" b="1">
              <a:solidFill>
                <a:srgbClr val="0055B8"/>
              </a:solidFill>
              <a:latin typeface="Quicksand" pitchFamily="2" charset="77"/>
            </a:endParaRPr>
          </a:p>
          <a:p>
            <a:pPr>
              <a:lnSpc>
                <a:spcPts val="2100"/>
              </a:lnSpc>
            </a:pPr>
            <a:r>
              <a:rPr lang="en-US" sz="2000">
                <a:solidFill>
                  <a:srgbClr val="004261"/>
                </a:solidFill>
                <a:latin typeface="Quicksand"/>
                <a:ea typeface="Open Sans Light"/>
                <a:cs typeface="Open Sans Light"/>
              </a:rPr>
              <a:t>$15,485,400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1F0F341-2896-6CEC-E836-AFCD5CE98D12}"/>
              </a:ext>
            </a:extLst>
          </p:cNvPr>
          <p:cNvSpPr txBox="1"/>
          <p:nvPr/>
        </p:nvSpPr>
        <p:spPr>
          <a:xfrm>
            <a:off x="6008748" y="5582535"/>
            <a:ext cx="2769426" cy="6313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2000" b="1">
                <a:solidFill>
                  <a:srgbClr val="0055B8"/>
                </a:solidFill>
                <a:latin typeface="Quicksand"/>
              </a:rPr>
              <a:t>The Archipelago </a:t>
            </a:r>
            <a:endParaRPr lang="en-US" sz="2000" b="1">
              <a:solidFill>
                <a:srgbClr val="0055B8"/>
              </a:solidFill>
              <a:latin typeface="Quicksand" pitchFamily="2" charset="77"/>
            </a:endParaRPr>
          </a:p>
          <a:p>
            <a:pPr>
              <a:lnSpc>
                <a:spcPts val="2100"/>
              </a:lnSpc>
            </a:pPr>
            <a:r>
              <a:rPr lang="en-US" sz="2000">
                <a:solidFill>
                  <a:srgbClr val="004261"/>
                </a:solidFill>
                <a:latin typeface="Quicksand"/>
                <a:ea typeface="Open Sans Light"/>
                <a:cs typeface="Open Sans Light"/>
              </a:rPr>
              <a:t>$14,490,000</a:t>
            </a:r>
            <a:endParaRPr lang="en-US" sz="2000">
              <a:solidFill>
                <a:srgbClr val="004261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9084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30CDAC-47B2-D3F5-F900-BCAC65D86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0A1D07-6DEE-9219-E579-660979BCB042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55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view of a city and a body of water&#10;&#10;AI-generated content may be incorrect.">
            <a:extLst>
              <a:ext uri="{FF2B5EF4-FFF2-40B4-BE49-F238E27FC236}">
                <a16:creationId xmlns:a16="http://schemas.microsoft.com/office/drawing/2014/main" id="{65CB4DB4-EB34-62E1-E00E-A4576687878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l="17188" t="15427" r="24450" b="31898"/>
          <a:stretch/>
        </p:blipFill>
        <p:spPr>
          <a:xfrm>
            <a:off x="-1343" y="0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25C462-88DC-C0E2-F554-76FB0629E2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2"/>
          <a:stretch/>
        </p:blipFill>
        <p:spPr>
          <a:xfrm>
            <a:off x="10560521" y="5947113"/>
            <a:ext cx="1089103" cy="502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2D03D6-0349-C0C9-725C-7DB004CBC769}"/>
              </a:ext>
            </a:extLst>
          </p:cNvPr>
          <p:cNvSpPr/>
          <p:nvPr/>
        </p:nvSpPr>
        <p:spPr>
          <a:xfrm>
            <a:off x="0" y="0"/>
            <a:ext cx="514350" cy="6858000"/>
          </a:xfrm>
          <a:prstGeom prst="rect">
            <a:avLst/>
          </a:prstGeom>
          <a:solidFill>
            <a:srgbClr val="F4A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sand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0443DF-D0AF-1849-3271-391C5F14A687}"/>
              </a:ext>
            </a:extLst>
          </p:cNvPr>
          <p:cNvSpPr txBox="1">
            <a:spLocks/>
          </p:cNvSpPr>
          <p:nvPr/>
        </p:nvSpPr>
        <p:spPr>
          <a:xfrm>
            <a:off x="1129442" y="455670"/>
            <a:ext cx="10338291" cy="1343996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700"/>
              </a:lnSpc>
            </a:pPr>
            <a:r>
              <a:rPr lang="en-US" sz="4500">
                <a:solidFill>
                  <a:schemeClr val="bg1"/>
                </a:solidFill>
                <a:latin typeface="Quicksand"/>
              </a:rPr>
              <a:t>Median sales price</a:t>
            </a:r>
          </a:p>
          <a:p>
            <a:pPr>
              <a:lnSpc>
                <a:spcPts val="4700"/>
              </a:lnSpc>
            </a:pPr>
            <a:r>
              <a:rPr lang="en-US" sz="4500">
                <a:solidFill>
                  <a:schemeClr val="bg1"/>
                </a:solidFill>
                <a:latin typeface="Quicksand"/>
              </a:rPr>
              <a:t>by property type, year-over-year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3FF5835-1E4C-FF75-79E5-F3BFE3660A4E}"/>
              </a:ext>
            </a:extLst>
          </p:cNvPr>
          <p:cNvSpPr/>
          <p:nvPr/>
        </p:nvSpPr>
        <p:spPr>
          <a:xfrm>
            <a:off x="1129442" y="2094807"/>
            <a:ext cx="9153810" cy="416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sand" pitchFamily="2" charset="77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EE86F6B-6C07-3810-368C-2AD4363448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9659427"/>
              </p:ext>
            </p:extLst>
          </p:nvPr>
        </p:nvGraphicFramePr>
        <p:xfrm>
          <a:off x="1190035" y="2255337"/>
          <a:ext cx="9153810" cy="3846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80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9774753-C174-3219-555C-38A5B5C1CBBE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55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view of a city and a body of water&#10;&#10;AI-generated content may be incorrect.">
            <a:extLst>
              <a:ext uri="{FF2B5EF4-FFF2-40B4-BE49-F238E27FC236}">
                <a16:creationId xmlns:a16="http://schemas.microsoft.com/office/drawing/2014/main" id="{A781F0EE-79C0-D3A4-CD10-1D709977954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l="17188" t="15427" r="24450" b="31898"/>
          <a:stretch/>
        </p:blipFill>
        <p:spPr>
          <a:xfrm>
            <a:off x="-1343" y="0"/>
            <a:ext cx="12193343" cy="685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FFEFBA-6914-F6D6-4549-97DE7A147B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2"/>
          <a:stretch/>
        </p:blipFill>
        <p:spPr>
          <a:xfrm>
            <a:off x="10560521" y="5947113"/>
            <a:ext cx="1089103" cy="5029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DBC535-E373-3F15-E3DC-1ECD56B32736}"/>
              </a:ext>
            </a:extLst>
          </p:cNvPr>
          <p:cNvSpPr/>
          <p:nvPr/>
        </p:nvSpPr>
        <p:spPr>
          <a:xfrm>
            <a:off x="0" y="0"/>
            <a:ext cx="514350" cy="6858000"/>
          </a:xfrm>
          <a:prstGeom prst="rect">
            <a:avLst/>
          </a:prstGeom>
          <a:solidFill>
            <a:srgbClr val="F4A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sand" pitchFamily="2" charset="77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41DE925-635F-4612-C94B-CC2BFAE7D049}"/>
              </a:ext>
            </a:extLst>
          </p:cNvPr>
          <p:cNvSpPr/>
          <p:nvPr/>
        </p:nvSpPr>
        <p:spPr>
          <a:xfrm>
            <a:off x="1085901" y="2098623"/>
            <a:ext cx="9153810" cy="416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sand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D18DE6-4A97-5E68-4668-2F3711759272}"/>
              </a:ext>
            </a:extLst>
          </p:cNvPr>
          <p:cNvSpPr txBox="1">
            <a:spLocks/>
          </p:cNvSpPr>
          <p:nvPr/>
        </p:nvSpPr>
        <p:spPr>
          <a:xfrm>
            <a:off x="1129442" y="455670"/>
            <a:ext cx="10338291" cy="1343996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700"/>
              </a:lnSpc>
            </a:pPr>
            <a:r>
              <a:rPr lang="en-US" sz="4500">
                <a:solidFill>
                  <a:schemeClr val="bg1"/>
                </a:solidFill>
                <a:latin typeface="Quicksand"/>
              </a:rPr>
              <a:t>Top 10 municipalities</a:t>
            </a:r>
          </a:p>
          <a:p>
            <a:pPr>
              <a:lnSpc>
                <a:spcPts val="4700"/>
              </a:lnSpc>
            </a:pPr>
            <a:r>
              <a:rPr lang="en-US" sz="4500">
                <a:solidFill>
                  <a:schemeClr val="bg1"/>
                </a:solidFill>
                <a:latin typeface="Quicksand"/>
              </a:rPr>
              <a:t>largest change in median sale price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602D60F-9DB5-82CD-2E38-43BC2B6081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8631856"/>
              </p:ext>
            </p:extLst>
          </p:nvPr>
        </p:nvGraphicFramePr>
        <p:xfrm>
          <a:off x="1360493" y="1524557"/>
          <a:ext cx="9153810" cy="4741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0617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2EFE27-F1C6-2D93-1EBD-4D421FB1811D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55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view of a city and a body of water&#10;&#10;AI-generated content may be incorrect.">
            <a:extLst>
              <a:ext uri="{FF2B5EF4-FFF2-40B4-BE49-F238E27FC236}">
                <a16:creationId xmlns:a16="http://schemas.microsoft.com/office/drawing/2014/main" id="{FCFA19FC-B540-C64F-68C5-672852A7844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l="17188" t="15427" r="24450" b="31898"/>
          <a:stretch/>
        </p:blipFill>
        <p:spPr>
          <a:xfrm>
            <a:off x="-1343" y="0"/>
            <a:ext cx="12193343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2F8AC6-7AAB-97E1-BFB0-2AE4661588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2"/>
          <a:stretch/>
        </p:blipFill>
        <p:spPr>
          <a:xfrm>
            <a:off x="10560521" y="5947113"/>
            <a:ext cx="1089103" cy="502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FE7D7F-A0B6-E69F-E9F4-7DDB8E202A9D}"/>
              </a:ext>
            </a:extLst>
          </p:cNvPr>
          <p:cNvSpPr/>
          <p:nvPr/>
        </p:nvSpPr>
        <p:spPr>
          <a:xfrm>
            <a:off x="0" y="0"/>
            <a:ext cx="514350" cy="6858000"/>
          </a:xfrm>
          <a:prstGeom prst="rect">
            <a:avLst/>
          </a:prstGeom>
          <a:solidFill>
            <a:srgbClr val="F4A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sand" pitchFamily="2" charset="77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C29567E-3504-5DC0-5E72-D53E8E995E26}"/>
              </a:ext>
            </a:extLst>
          </p:cNvPr>
          <p:cNvSpPr/>
          <p:nvPr/>
        </p:nvSpPr>
        <p:spPr>
          <a:xfrm>
            <a:off x="1085901" y="2098623"/>
            <a:ext cx="9153810" cy="416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sand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C54E170-8B55-39E5-ADF6-D491C9710F0F}"/>
              </a:ext>
            </a:extLst>
          </p:cNvPr>
          <p:cNvSpPr txBox="1">
            <a:spLocks/>
          </p:cNvSpPr>
          <p:nvPr/>
        </p:nvSpPr>
        <p:spPr>
          <a:xfrm>
            <a:off x="1085901" y="434473"/>
            <a:ext cx="10338291" cy="1343996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700"/>
              </a:lnSpc>
            </a:pPr>
            <a:r>
              <a:rPr lang="en-US" sz="4500">
                <a:solidFill>
                  <a:schemeClr val="bg1"/>
                </a:solidFill>
                <a:latin typeface="Quicksand"/>
              </a:rPr>
              <a:t>Top 5 municipalities</a:t>
            </a:r>
          </a:p>
          <a:p>
            <a:pPr>
              <a:lnSpc>
                <a:spcPts val="4700"/>
              </a:lnSpc>
            </a:pPr>
            <a:r>
              <a:rPr lang="en-US" sz="4500">
                <a:solidFill>
                  <a:schemeClr val="bg1"/>
                </a:solidFill>
                <a:latin typeface="Quicksand"/>
              </a:rPr>
              <a:t>largest change in median sale price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6805137-2273-81DF-65CE-3B966DFF94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4127025"/>
              </p:ext>
            </p:extLst>
          </p:nvPr>
        </p:nvGraphicFramePr>
        <p:xfrm>
          <a:off x="1239712" y="2186436"/>
          <a:ext cx="8999999" cy="3848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Picture 11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5C0FA4D6-9AAE-9C47-890D-504AC348B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0475" y="2931005"/>
            <a:ext cx="1186773" cy="10947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E0861D-62DB-8691-FAB3-37FE2F94AFB1}"/>
              </a:ext>
            </a:extLst>
          </p:cNvPr>
          <p:cNvSpPr txBox="1"/>
          <p:nvPr/>
        </p:nvSpPr>
        <p:spPr>
          <a:xfrm>
            <a:off x="10436733" y="4110681"/>
            <a:ext cx="14142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Quicksand" pitchFamily="2" charset="77"/>
              </a:rPr>
              <a:t>Want more insights? </a:t>
            </a:r>
            <a:r>
              <a:rPr lang="en-US" sz="1400">
                <a:solidFill>
                  <a:schemeClr val="bg1"/>
                </a:solidFill>
                <a:latin typeface="Quicksand" pitchFamily="2" charset="77"/>
              </a:rPr>
              <a:t>Check out our Research and Insights page.</a:t>
            </a:r>
          </a:p>
        </p:txBody>
      </p:sp>
    </p:spTree>
    <p:extLst>
      <p:ext uri="{BB962C8B-B14F-4D97-AF65-F5344CB8AC3E}">
        <p14:creationId xmlns:p14="http://schemas.microsoft.com/office/powerpoint/2010/main" val="371638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5F5DB15-B9FC-4EDF-4A9B-1705CDC9C7CC}"/>
              </a:ext>
            </a:extLst>
          </p:cNvPr>
          <p:cNvCxnSpPr/>
          <p:nvPr/>
        </p:nvCxnSpPr>
        <p:spPr>
          <a:xfrm>
            <a:off x="5722164" y="4115222"/>
            <a:ext cx="0" cy="2068146"/>
          </a:xfrm>
          <a:prstGeom prst="line">
            <a:avLst/>
          </a:prstGeom>
          <a:ln w="25400" cap="rnd">
            <a:solidFill>
              <a:srgbClr val="F4AE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ACD17A-6338-0485-D91A-B38F37AF8EB2}"/>
              </a:ext>
            </a:extLst>
          </p:cNvPr>
          <p:cNvCxnSpPr/>
          <p:nvPr/>
        </p:nvCxnSpPr>
        <p:spPr>
          <a:xfrm>
            <a:off x="3127844" y="4108952"/>
            <a:ext cx="0" cy="2068146"/>
          </a:xfrm>
          <a:prstGeom prst="line">
            <a:avLst/>
          </a:prstGeom>
          <a:ln w="25400" cap="rnd">
            <a:solidFill>
              <a:srgbClr val="F4AE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934C82-09A0-C33A-97A9-16418C2264A8}"/>
              </a:ext>
            </a:extLst>
          </p:cNvPr>
          <p:cNvCxnSpPr/>
          <p:nvPr/>
        </p:nvCxnSpPr>
        <p:spPr>
          <a:xfrm>
            <a:off x="900362" y="4108952"/>
            <a:ext cx="0" cy="2068146"/>
          </a:xfrm>
          <a:prstGeom prst="line">
            <a:avLst/>
          </a:prstGeom>
          <a:ln w="25400" cap="rnd">
            <a:solidFill>
              <a:srgbClr val="F4AE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DB7E920-6AE8-0EA4-50BD-BE00C2C24E22}"/>
              </a:ext>
            </a:extLst>
          </p:cNvPr>
          <p:cNvSpPr/>
          <p:nvPr/>
        </p:nvSpPr>
        <p:spPr>
          <a:xfrm>
            <a:off x="8159785" y="0"/>
            <a:ext cx="4032215" cy="6858000"/>
          </a:xfrm>
          <a:prstGeom prst="rect">
            <a:avLst/>
          </a:prstGeom>
          <a:solidFill>
            <a:srgbClr val="0042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636093-9047-8D4C-6704-CA9D609CBB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8559" y="395379"/>
            <a:ext cx="11099800" cy="1174750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600"/>
              </a:lnSpc>
            </a:pPr>
            <a:r>
              <a:rPr lang="en-US" sz="4500">
                <a:solidFill>
                  <a:srgbClr val="0055B8"/>
                </a:solidFill>
                <a:latin typeface="Quicksand" pitchFamily="2" charset="77"/>
              </a:rPr>
              <a:t>We're here to help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417CCE-D043-3A6D-D9A9-72F18653FC5C}"/>
              </a:ext>
            </a:extLst>
          </p:cNvPr>
          <p:cNvSpPr/>
          <p:nvPr/>
        </p:nvSpPr>
        <p:spPr>
          <a:xfrm>
            <a:off x="-382903" y="5645776"/>
            <a:ext cx="2606567" cy="718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1">
              <a:latin typeface="Quicksand" pitchFamily="2" charset="77"/>
            </a:endParaRP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A87B433-9758-1A39-F8E8-AEDA2AAEB91D}"/>
              </a:ext>
            </a:extLst>
          </p:cNvPr>
          <p:cNvSpPr txBox="1">
            <a:spLocks/>
          </p:cNvSpPr>
          <p:nvPr/>
        </p:nvSpPr>
        <p:spPr>
          <a:xfrm>
            <a:off x="8810942" y="1428518"/>
            <a:ext cx="2957203" cy="389700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1893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Quicksand"/>
                <a:ea typeface="Open Sans Light"/>
                <a:cs typeface="Open Sans Light"/>
                <a:sym typeface="Wingdings" panose="05000000000000000000" pitchFamily="2" charset="2"/>
              </a:rPr>
              <a:t>Municipal Connect</a:t>
            </a:r>
            <a:endParaRPr lang="en-US">
              <a:solidFill>
                <a:schemeClr val="bg1"/>
              </a:solidFill>
              <a:latin typeface="Quicksand" pitchFamily="2" charset="77"/>
              <a:ea typeface="Open Sans Light"/>
              <a:cs typeface="Open Sans Light"/>
              <a:sym typeface="Wingdings" panose="05000000000000000000" pitchFamily="2" charset="2"/>
            </a:endParaRPr>
          </a:p>
          <a:p>
            <a:pPr marL="285750" indent="-285750">
              <a:lnSpc>
                <a:spcPts val="1893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Quicksand"/>
                <a:ea typeface="Open Sans Light"/>
                <a:cs typeface="Open Sans Light"/>
              </a:rPr>
              <a:t>Webinars + workshops</a:t>
            </a:r>
            <a:endParaRPr lang="en-US">
              <a:solidFill>
                <a:schemeClr val="bg1"/>
              </a:solidFill>
              <a:latin typeface="Quicksand"/>
              <a:ea typeface="Open Sans Light"/>
              <a:cs typeface="Open Sans Light"/>
              <a:sym typeface="Wingdings" panose="05000000000000000000" pitchFamily="2" charset="2"/>
            </a:endParaRPr>
          </a:p>
          <a:p>
            <a:pPr marL="285750" indent="-285750">
              <a:lnSpc>
                <a:spcPts val="1893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Quicksand"/>
                <a:ea typeface="Open Sans Light"/>
                <a:cs typeface="Open Sans Light"/>
              </a:rPr>
              <a:t>Conferences</a:t>
            </a:r>
            <a:endParaRPr lang="en-US">
              <a:solidFill>
                <a:schemeClr val="bg1"/>
              </a:solidFill>
              <a:latin typeface="Quicksand"/>
              <a:ea typeface="Open Sans Light"/>
              <a:cs typeface="Open Sans Light"/>
              <a:sym typeface="Wingdings" panose="05000000000000000000" pitchFamily="2" charset="2"/>
            </a:endParaRPr>
          </a:p>
          <a:p>
            <a:pPr marL="285750" indent="-285750">
              <a:lnSpc>
                <a:spcPts val="1893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Quicksand"/>
                <a:ea typeface="Open Sans Light"/>
                <a:cs typeface="Open Sans Light"/>
              </a:rPr>
              <a:t>Orientation sessions</a:t>
            </a:r>
            <a:endParaRPr lang="en-US">
              <a:solidFill>
                <a:schemeClr val="bg1"/>
              </a:solidFill>
              <a:latin typeface="Quicksand"/>
              <a:ea typeface="Open Sans Light"/>
              <a:cs typeface="Open Sans Light"/>
              <a:sym typeface="Wingdings" panose="05000000000000000000" pitchFamily="2" charset="2"/>
            </a:endParaRPr>
          </a:p>
          <a:p>
            <a:pPr marL="285750" indent="-285750">
              <a:lnSpc>
                <a:spcPts val="1893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Quicksand"/>
                <a:ea typeface="Open Sans Light"/>
                <a:cs typeface="Open Sans Light"/>
                <a:sym typeface="Wingdings" panose="05000000000000000000" pitchFamily="2" charset="2"/>
              </a:rPr>
              <a:t>Social media and engagement toolkits</a:t>
            </a:r>
            <a:endParaRPr lang="en-US">
              <a:solidFill>
                <a:schemeClr val="bg1"/>
              </a:solidFill>
              <a:latin typeface="Quicksand"/>
              <a:ea typeface="Open Sans Light"/>
              <a:cs typeface="Open Sans Light"/>
            </a:endParaRPr>
          </a:p>
          <a:p>
            <a:pPr marL="285750" indent="-285750">
              <a:lnSpc>
                <a:spcPts val="1893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Quicksand"/>
                <a:ea typeface="Open Sans Light"/>
                <a:cs typeface="Open Sans Light"/>
                <a:sym typeface="Wingdings" panose="05000000000000000000" pitchFamily="2" charset="2"/>
              </a:rPr>
              <a:t>Educational videos</a:t>
            </a:r>
            <a:endParaRPr lang="en-US">
              <a:solidFill>
                <a:schemeClr val="bg1"/>
              </a:solidFill>
              <a:latin typeface="Quicksand"/>
              <a:ea typeface="Open Sans Light"/>
              <a:cs typeface="Open Sans Light"/>
            </a:endParaRPr>
          </a:p>
          <a:p>
            <a:pPr marL="285750" indent="-285750">
              <a:lnSpc>
                <a:spcPts val="1893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Quicksand"/>
                <a:ea typeface="Open Sans Light"/>
                <a:cs typeface="Open Sans Light"/>
                <a:sym typeface="Wingdings" panose="05000000000000000000" pitchFamily="2" charset="2"/>
              </a:rPr>
              <a:t>Municipal resources + Property Assessment Toolkit</a:t>
            </a:r>
            <a:endParaRPr lang="en-US">
              <a:solidFill>
                <a:schemeClr val="bg1"/>
              </a:solidFill>
              <a:latin typeface="Quicksand"/>
              <a:ea typeface="Open Sans Light"/>
              <a:cs typeface="Open Sans Light"/>
            </a:endParaRPr>
          </a:p>
          <a:p>
            <a:pPr marL="285750" indent="-285750">
              <a:lnSpc>
                <a:spcPts val="1893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Quicksand"/>
                <a:ea typeface="Open Sans Light"/>
                <a:cs typeface="Open Sans Light"/>
                <a:sym typeface="Wingdings" panose="05000000000000000000" pitchFamily="2" charset="2"/>
              </a:rPr>
              <a:t>InTouch newsletter </a:t>
            </a:r>
            <a:endParaRPr lang="en-US">
              <a:solidFill>
                <a:schemeClr val="bg1"/>
              </a:solidFill>
              <a:latin typeface="Quicksand"/>
              <a:ea typeface="Open Sans Light"/>
              <a:cs typeface="Open Sans Light"/>
            </a:endParaRPr>
          </a:p>
          <a:p>
            <a:pPr marL="285750" indent="-285750">
              <a:lnSpc>
                <a:spcPts val="2293"/>
              </a:lnSpc>
              <a:buFont typeface="Arial" panose="020B0604020202020204" pitchFamily="34" charset="0"/>
              <a:buChar char="•"/>
            </a:pPr>
            <a:endParaRPr lang="en-US">
              <a:solidFill>
                <a:srgbClr val="004261"/>
              </a:solidFill>
              <a:latin typeface="Quicksand" pitchFamily="2" charset="77"/>
              <a:ea typeface="Open Sans Light" pitchFamily="2" charset="0"/>
              <a:cs typeface="Open Sans Light" pitchFamily="2" charset="0"/>
              <a:sym typeface="Wingdings" panose="05000000000000000000" pitchFamily="2" charset="2"/>
            </a:endParaRPr>
          </a:p>
          <a:p>
            <a:pPr marL="285750" indent="-285750">
              <a:lnSpc>
                <a:spcPts val="2293"/>
              </a:lnSpc>
              <a:buFont typeface="Arial" panose="020B0604020202020204" pitchFamily="34" charset="0"/>
              <a:buChar char="•"/>
            </a:pPr>
            <a:endParaRPr lang="en-US">
              <a:solidFill>
                <a:srgbClr val="004261"/>
              </a:solidFill>
              <a:latin typeface="Quicksand" pitchFamily="2" charset="77"/>
              <a:sym typeface="Wingdings" panose="05000000000000000000" pitchFamily="2" charset="2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36E21C-94ED-B567-1688-F9D7A8FD87CA}"/>
              </a:ext>
            </a:extLst>
          </p:cNvPr>
          <p:cNvSpPr/>
          <p:nvPr/>
        </p:nvSpPr>
        <p:spPr>
          <a:xfrm>
            <a:off x="0" y="0"/>
            <a:ext cx="514350" cy="6858000"/>
          </a:xfrm>
          <a:prstGeom prst="rect">
            <a:avLst/>
          </a:prstGeom>
          <a:solidFill>
            <a:srgbClr val="F4A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sand" pitchFamily="2" charset="7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447BF99-4044-AC35-E0D1-115EA17441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2"/>
          <a:stretch/>
        </p:blipFill>
        <p:spPr>
          <a:xfrm>
            <a:off x="10560521" y="5947113"/>
            <a:ext cx="1089103" cy="5029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E7D2E7-90E4-C1BD-6A01-4CB942CF01BC}"/>
              </a:ext>
            </a:extLst>
          </p:cNvPr>
          <p:cNvSpPr txBox="1"/>
          <p:nvPr/>
        </p:nvSpPr>
        <p:spPr>
          <a:xfrm>
            <a:off x="920381" y="1096980"/>
            <a:ext cx="5781272" cy="18876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600"/>
              </a:lnSpc>
              <a:spcAft>
                <a:spcPts val="1200"/>
              </a:spcAft>
            </a:pPr>
            <a:endParaRPr lang="en-CA" sz="2400">
              <a:solidFill>
                <a:srgbClr val="004261"/>
              </a:solidFill>
              <a:latin typeface="Quicksand" pitchFamily="2" charset="77"/>
            </a:endParaRPr>
          </a:p>
          <a:p>
            <a:pPr marL="342900" indent="-342900">
              <a:lnSpc>
                <a:spcPts val="26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>
                <a:solidFill>
                  <a:srgbClr val="004261"/>
                </a:solidFill>
                <a:latin typeface="Quicksand"/>
              </a:rPr>
              <a:t>Check out resources at mpac.ca</a:t>
            </a:r>
          </a:p>
          <a:p>
            <a:pPr marL="342900" indent="-342900">
              <a:lnSpc>
                <a:spcPts val="26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>
                <a:solidFill>
                  <a:srgbClr val="004261"/>
                </a:solidFill>
                <a:latin typeface="Quicksand"/>
              </a:rPr>
              <a:t>Reach out to your local MSR team</a:t>
            </a:r>
            <a:endParaRPr lang="en-CA" sz="2400">
              <a:solidFill>
                <a:srgbClr val="004261"/>
              </a:solidFill>
              <a:effectLst/>
              <a:latin typeface="Quicksand"/>
            </a:endParaRPr>
          </a:p>
          <a:p>
            <a:pPr marL="800100" lvl="1" indent="-342900">
              <a:lnSpc>
                <a:spcPts val="26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CA" sz="2400">
              <a:solidFill>
                <a:srgbClr val="004261"/>
              </a:solidFill>
              <a:latin typeface="Quicksand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EFC764-1AFF-DFB0-3C14-C7B46208683F}"/>
              </a:ext>
            </a:extLst>
          </p:cNvPr>
          <p:cNvSpPr/>
          <p:nvPr/>
        </p:nvSpPr>
        <p:spPr>
          <a:xfrm>
            <a:off x="1041920" y="5797172"/>
            <a:ext cx="2184620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rgbClr val="004261"/>
                </a:solidFill>
                <a:latin typeface="Quicksand" pitchFamily="2" charset="77"/>
              </a:rPr>
              <a:t>2024 Municipal Partnerships Report </a:t>
            </a:r>
          </a:p>
        </p:txBody>
      </p:sp>
      <p:pic>
        <p:nvPicPr>
          <p:cNvPr id="13" name="Picture 12" descr="A brochure with a picture of a farm&#10;&#10;AI-generated content may be incorrect.">
            <a:extLst>
              <a:ext uri="{FF2B5EF4-FFF2-40B4-BE49-F238E27FC236}">
                <a16:creationId xmlns:a16="http://schemas.microsoft.com/office/drawing/2014/main" id="{CC141CF2-57EF-FCF8-9F4C-450F4E3E9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6556">
            <a:off x="-191811" y="2831023"/>
            <a:ext cx="4411099" cy="3378714"/>
          </a:xfrm>
          <a:prstGeom prst="rect">
            <a:avLst/>
          </a:prstGeom>
        </p:spPr>
      </p:pic>
      <p:pic>
        <p:nvPicPr>
          <p:cNvPr id="20" name="Picture 19" descr="A person using a device to measure the performance&#10;&#10;AI-generated content may be incorrect.">
            <a:extLst>
              <a:ext uri="{FF2B5EF4-FFF2-40B4-BE49-F238E27FC236}">
                <a16:creationId xmlns:a16="http://schemas.microsoft.com/office/drawing/2014/main" id="{BC20FBD9-2207-6CE7-008D-A950E7219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6556">
            <a:off x="1922012" y="2843723"/>
            <a:ext cx="4418921" cy="33787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3A1AEA-4D5A-D698-78BC-7B4B06B82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86556">
            <a:off x="4504014" y="2938435"/>
            <a:ext cx="4418921" cy="337871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5046F82-CC36-B246-C05C-73627A319746}"/>
              </a:ext>
            </a:extLst>
          </p:cNvPr>
          <p:cNvSpPr/>
          <p:nvPr/>
        </p:nvSpPr>
        <p:spPr>
          <a:xfrm>
            <a:off x="3269402" y="5797172"/>
            <a:ext cx="2184620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rgbClr val="004261"/>
                </a:solidFill>
                <a:latin typeface="Quicksand" pitchFamily="2" charset="77"/>
              </a:rPr>
              <a:t>2024 Performance</a:t>
            </a:r>
          </a:p>
          <a:p>
            <a:r>
              <a:rPr lang="en-US" sz="1400" b="1">
                <a:solidFill>
                  <a:srgbClr val="004261"/>
                </a:solidFill>
                <a:latin typeface="Quicksand" pitchFamily="2" charset="77"/>
              </a:rPr>
              <a:t>Report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3FF8C-EA86-E310-2318-E2609E272077}"/>
              </a:ext>
            </a:extLst>
          </p:cNvPr>
          <p:cNvSpPr/>
          <p:nvPr/>
        </p:nvSpPr>
        <p:spPr>
          <a:xfrm>
            <a:off x="5863722" y="5803442"/>
            <a:ext cx="2184620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rgbClr val="004261"/>
                </a:solidFill>
                <a:latin typeface="Quicksand" pitchFamily="2" charset="77"/>
              </a:rPr>
              <a:t>2024 Annual</a:t>
            </a:r>
          </a:p>
          <a:p>
            <a:r>
              <a:rPr lang="en-US" sz="1400" b="1">
                <a:solidFill>
                  <a:srgbClr val="004261"/>
                </a:solidFill>
                <a:latin typeface="Quicksand" pitchFamily="2" charset="77"/>
              </a:rPr>
              <a:t>Report</a:t>
            </a:r>
          </a:p>
        </p:txBody>
      </p:sp>
    </p:spTree>
    <p:extLst>
      <p:ext uri="{BB962C8B-B14F-4D97-AF65-F5344CB8AC3E}">
        <p14:creationId xmlns:p14="http://schemas.microsoft.com/office/powerpoint/2010/main" val="171406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BC56F-B034-9127-175A-9710FB2AD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7F7F2DEF-6A7C-1B5D-6562-88F20FD7DA47}"/>
              </a:ext>
            </a:extLst>
          </p:cNvPr>
          <p:cNvSpPr/>
          <p:nvPr/>
        </p:nvSpPr>
        <p:spPr>
          <a:xfrm>
            <a:off x="0" y="0"/>
            <a:ext cx="9319098" cy="6858000"/>
          </a:xfrm>
          <a:custGeom>
            <a:avLst/>
            <a:gdLst>
              <a:gd name="connsiteX0" fmla="*/ 0 w 6968837"/>
              <a:gd name="connsiteY0" fmla="*/ 0 h 1584000"/>
              <a:gd name="connsiteX1" fmla="*/ 6478003 w 6968837"/>
              <a:gd name="connsiteY1" fmla="*/ 0 h 1584000"/>
              <a:gd name="connsiteX2" fmla="*/ 6968837 w 6968837"/>
              <a:gd name="connsiteY2" fmla="*/ 1584000 h 1584000"/>
              <a:gd name="connsiteX3" fmla="*/ 0 w 6968837"/>
              <a:gd name="connsiteY3" fmla="*/ 1584000 h 15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8837" h="1584000">
                <a:moveTo>
                  <a:pt x="0" y="0"/>
                </a:moveTo>
                <a:lnTo>
                  <a:pt x="6478003" y="0"/>
                </a:lnTo>
                <a:lnTo>
                  <a:pt x="6968837" y="1584000"/>
                </a:lnTo>
                <a:lnTo>
                  <a:pt x="0" y="1584000"/>
                </a:lnTo>
                <a:close/>
              </a:path>
            </a:pathLst>
          </a:custGeom>
          <a:solidFill>
            <a:srgbClr val="005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sand" pitchFamily="2" charset="77"/>
            </a:endParaRPr>
          </a:p>
        </p:txBody>
      </p:sp>
      <p:pic>
        <p:nvPicPr>
          <p:cNvPr id="7" name="Picture Placeholder 6" descr="A map of the earth with lights&#10;&#10;AI-generated content may be incorrect.">
            <a:extLst>
              <a:ext uri="{FF2B5EF4-FFF2-40B4-BE49-F238E27FC236}">
                <a16:creationId xmlns:a16="http://schemas.microsoft.com/office/drawing/2014/main" id="{46000192-CD04-8D16-F79D-03ADA4E097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5740" y="0"/>
            <a:ext cx="7386263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1AEF03-49A8-0120-4BA7-27023050C2AC}"/>
              </a:ext>
            </a:extLst>
          </p:cNvPr>
          <p:cNvSpPr txBox="1"/>
          <p:nvPr/>
        </p:nvSpPr>
        <p:spPr>
          <a:xfrm>
            <a:off x="623334" y="1569197"/>
            <a:ext cx="6096001" cy="20544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5100"/>
              </a:lnSpc>
            </a:pPr>
            <a:r>
              <a:rPr lang="en-US" sz="4500">
                <a:solidFill>
                  <a:schemeClr val="bg1"/>
                </a:solidFill>
                <a:latin typeface="Quicksand"/>
              </a:rPr>
              <a:t>Our vision: </a:t>
            </a:r>
            <a:br>
              <a:rPr lang="en-US" sz="4500" b="1">
                <a:solidFill>
                  <a:schemeClr val="bg1"/>
                </a:solidFill>
                <a:latin typeface="Quicksand"/>
              </a:rPr>
            </a:br>
            <a:r>
              <a:rPr lang="en-US" sz="4500" b="1">
                <a:solidFill>
                  <a:schemeClr val="bg1"/>
                </a:solidFill>
                <a:latin typeface="Quicksand"/>
              </a:rPr>
              <a:t>To be a global leader</a:t>
            </a:r>
            <a:endParaRPr lang="en-US" sz="4500" b="1">
              <a:solidFill>
                <a:schemeClr val="bg1"/>
              </a:solidFill>
              <a:latin typeface="Quicksand" pitchFamily="2" charset="77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BA7B761-F429-8669-A8D6-5A1B3A09E7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2"/>
          <a:stretch/>
        </p:blipFill>
        <p:spPr>
          <a:xfrm>
            <a:off x="10529336" y="5971702"/>
            <a:ext cx="1094925" cy="505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3B756E-2671-224A-B0F0-8E3D335283A6}"/>
              </a:ext>
            </a:extLst>
          </p:cNvPr>
          <p:cNvSpPr txBox="1"/>
          <p:nvPr/>
        </p:nvSpPr>
        <p:spPr>
          <a:xfrm>
            <a:off x="780216" y="3926652"/>
            <a:ext cx="415269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Quicksand"/>
                <a:ea typeface="Calibri"/>
                <a:cs typeface="Calibri"/>
              </a:rPr>
              <a:t>Our new strategic plan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Quicksand"/>
                <a:ea typeface="Calibri"/>
                <a:cs typeface="Calibri"/>
              </a:rPr>
              <a:t>Innovation and AI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Quicksand"/>
                <a:ea typeface="Calibri"/>
                <a:cs typeface="Calibri"/>
              </a:rPr>
              <a:t>The customer experience</a:t>
            </a:r>
          </a:p>
        </p:txBody>
      </p:sp>
    </p:spTree>
    <p:extLst>
      <p:ext uri="{BB962C8B-B14F-4D97-AF65-F5344CB8AC3E}">
        <p14:creationId xmlns:p14="http://schemas.microsoft.com/office/powerpoint/2010/main" val="256745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B98ED2-5187-EA7B-9B1E-CAD4A31E580A}"/>
              </a:ext>
            </a:extLst>
          </p:cNvPr>
          <p:cNvSpPr/>
          <p:nvPr/>
        </p:nvSpPr>
        <p:spPr>
          <a:xfrm>
            <a:off x="0" y="0"/>
            <a:ext cx="2956560" cy="6858000"/>
          </a:xfrm>
          <a:prstGeom prst="rect">
            <a:avLst/>
          </a:prstGeom>
          <a:solidFill>
            <a:srgbClr val="F4AE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CE9C10-95F5-EB7F-B6D5-5F73E61325AC}"/>
              </a:ext>
            </a:extLst>
          </p:cNvPr>
          <p:cNvSpPr txBox="1"/>
          <p:nvPr/>
        </p:nvSpPr>
        <p:spPr>
          <a:xfrm>
            <a:off x="5156200" y="2460386"/>
            <a:ext cx="5267326" cy="35291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CA" sz="2400" b="1">
                <a:solidFill>
                  <a:srgbClr val="004261"/>
                </a:solidFill>
                <a:latin typeface="Quicksand"/>
                <a:ea typeface="+mn-lt"/>
                <a:cs typeface="+mn-lt"/>
              </a:rPr>
              <a:t>Powered by:</a:t>
            </a:r>
            <a:endParaRPr lang="en-US" sz="2400">
              <a:solidFill>
                <a:srgbClr val="000000"/>
              </a:solidFill>
              <a:latin typeface="Quicksand"/>
              <a:ea typeface="+mn-lt"/>
              <a:cs typeface="+mn-lt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CA" sz="2400">
                <a:solidFill>
                  <a:srgbClr val="004261"/>
                </a:solidFill>
                <a:latin typeface="Quicksand"/>
                <a:ea typeface="+mn-lt"/>
                <a:cs typeface="+mn-lt"/>
              </a:rPr>
              <a:t>Our people</a:t>
            </a:r>
            <a:endParaRPr lang="en-US" sz="2400">
              <a:solidFill>
                <a:srgbClr val="000000"/>
              </a:solidFill>
              <a:latin typeface="Quicksand"/>
              <a:ea typeface="+mn-lt"/>
              <a:cs typeface="+mn-lt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CA" sz="2400">
                <a:solidFill>
                  <a:srgbClr val="004261"/>
                </a:solidFill>
                <a:latin typeface="Quicksand"/>
                <a:ea typeface="+mn-lt"/>
                <a:cs typeface="+mn-lt"/>
              </a:rPr>
              <a:t>Innovation</a:t>
            </a:r>
            <a:endParaRPr lang="en-CA" sz="2400">
              <a:solidFill>
                <a:srgbClr val="004261"/>
              </a:solidFill>
              <a:latin typeface="Quicksand" pitchFamily="2" charset="77"/>
              <a:ea typeface="+mn-lt"/>
              <a:cs typeface="+mn-lt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CA" sz="2400">
                <a:solidFill>
                  <a:srgbClr val="004261"/>
                </a:solidFill>
                <a:latin typeface="Quicksand"/>
                <a:ea typeface="+mn-lt"/>
                <a:cs typeface="+mn-lt"/>
              </a:rPr>
              <a:t>A customer-first</a:t>
            </a:r>
            <a:r>
              <a:rPr lang="en-CA" sz="2400">
                <a:solidFill>
                  <a:srgbClr val="004261"/>
                </a:solidFill>
                <a:latin typeface="Quicksand"/>
                <a:ea typeface="Calibri"/>
                <a:cs typeface="Calibri"/>
              </a:rPr>
              <a:t> approach</a:t>
            </a:r>
            <a:endParaRPr lang="en-CA" sz="2400">
              <a:solidFill>
                <a:srgbClr val="004261"/>
              </a:solidFill>
              <a:latin typeface="Quicksand" pitchFamily="2" charset="77"/>
              <a:ea typeface="Calibri"/>
              <a:cs typeface="Calibri"/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CA" sz="2400">
                <a:solidFill>
                  <a:srgbClr val="004261"/>
                </a:solidFill>
                <a:latin typeface="Quicksand"/>
                <a:ea typeface="Calibri"/>
                <a:cs typeface="Calibri"/>
              </a:rPr>
              <a:t>Strengthening our bottom line</a:t>
            </a:r>
            <a:endParaRPr lang="en-CA" sz="2400">
              <a:solidFill>
                <a:srgbClr val="004261"/>
              </a:solidFill>
              <a:effectLst/>
              <a:latin typeface="Quicksand" pitchFamily="2" charset="77"/>
              <a:ea typeface="Calibri"/>
              <a:cs typeface="Calibri"/>
            </a:endParaRPr>
          </a:p>
          <a:p>
            <a:pPr marL="342900" indent="-342900">
              <a:lnSpc>
                <a:spcPts val="26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CA" sz="2200" b="1">
              <a:solidFill>
                <a:srgbClr val="004261"/>
              </a:solidFill>
              <a:latin typeface="Quicksand" pitchFamily="2" charset="77"/>
            </a:endParaRPr>
          </a:p>
          <a:p>
            <a:pPr marL="800100" lvl="1" indent="-342900">
              <a:lnSpc>
                <a:spcPts val="26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CA" sz="2200">
              <a:solidFill>
                <a:srgbClr val="004261"/>
              </a:solidFill>
              <a:latin typeface="Quicksan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7F5085-D66A-DF4D-C07B-CD53FE5E193C}"/>
              </a:ext>
            </a:extLst>
          </p:cNvPr>
          <p:cNvSpPr txBox="1"/>
          <p:nvPr/>
        </p:nvSpPr>
        <p:spPr>
          <a:xfrm>
            <a:off x="5106819" y="666629"/>
            <a:ext cx="6570831" cy="14003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5100"/>
              </a:lnSpc>
            </a:pPr>
            <a:r>
              <a:rPr lang="en-US" sz="4500">
                <a:solidFill>
                  <a:srgbClr val="0055B8"/>
                </a:solidFill>
                <a:latin typeface="Quicksand"/>
                <a:ea typeface="Calibri"/>
                <a:cs typeface="Calibri"/>
              </a:rPr>
              <a:t>Shaping tomorrow: </a:t>
            </a:r>
            <a:br>
              <a:rPr lang="en-US" sz="4500">
                <a:solidFill>
                  <a:srgbClr val="0055B8"/>
                </a:solidFill>
                <a:latin typeface="Quicksand"/>
                <a:ea typeface="Calibri"/>
                <a:cs typeface="Calibri"/>
              </a:rPr>
            </a:br>
            <a:r>
              <a:rPr lang="en-US" sz="4500" b="1">
                <a:solidFill>
                  <a:srgbClr val="0055B8"/>
                </a:solidFill>
                <a:latin typeface="Quicksand"/>
                <a:ea typeface="Calibri"/>
                <a:cs typeface="Calibri"/>
              </a:rPr>
              <a:t>Our new strategic plan</a:t>
            </a:r>
            <a:endParaRPr lang="en-US" sz="4500" b="1">
              <a:solidFill>
                <a:srgbClr val="0055B8"/>
              </a:solidFill>
              <a:latin typeface="Quicksand"/>
            </a:endParaRPr>
          </a:p>
        </p:txBody>
      </p:sp>
      <p:pic>
        <p:nvPicPr>
          <p:cNvPr id="11" name="Picture Placeholder 10" descr="A person wearing a white hard hat and sunglasses leaning against a white car&#10;&#10;AI-generated content may be incorrect.">
            <a:extLst>
              <a:ext uri="{FF2B5EF4-FFF2-40B4-BE49-F238E27FC236}">
                <a16:creationId xmlns:a16="http://schemas.microsoft.com/office/drawing/2014/main" id="{52E7D2BB-CE68-ADB3-2B5C-1EF957335C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50" y="0"/>
            <a:ext cx="4127500" cy="6858000"/>
          </a:xfrm>
        </p:spPr>
      </p:pic>
    </p:spTree>
    <p:extLst>
      <p:ext uri="{BB962C8B-B14F-4D97-AF65-F5344CB8AC3E}">
        <p14:creationId xmlns:p14="http://schemas.microsoft.com/office/powerpoint/2010/main" val="26245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ACA7B-B697-0D69-016C-E537D804D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3122CC36-BCD3-C67E-559A-1B91D03231E0}"/>
              </a:ext>
            </a:extLst>
          </p:cNvPr>
          <p:cNvSpPr/>
          <p:nvPr/>
        </p:nvSpPr>
        <p:spPr>
          <a:xfrm flipV="1">
            <a:off x="7994073" y="1"/>
            <a:ext cx="4197927" cy="6857999"/>
          </a:xfrm>
          <a:custGeom>
            <a:avLst/>
            <a:gdLst>
              <a:gd name="connsiteX0" fmla="*/ 1972771 w 4613563"/>
              <a:gd name="connsiteY0" fmla="*/ 0 h 6857999"/>
              <a:gd name="connsiteX1" fmla="*/ 4613563 w 4613563"/>
              <a:gd name="connsiteY1" fmla="*/ 0 h 6857999"/>
              <a:gd name="connsiteX2" fmla="*/ 4613563 w 4613563"/>
              <a:gd name="connsiteY2" fmla="*/ 6857999 h 6857999"/>
              <a:gd name="connsiteX3" fmla="*/ 0 w 4613563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3563" h="6857999">
                <a:moveTo>
                  <a:pt x="1972771" y="0"/>
                </a:moveTo>
                <a:lnTo>
                  <a:pt x="4613563" y="0"/>
                </a:lnTo>
                <a:lnTo>
                  <a:pt x="4613563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F4A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sand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7EAE42-F30E-8C91-4CA5-2579EBC95D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2"/>
          <a:stretch/>
        </p:blipFill>
        <p:spPr>
          <a:xfrm>
            <a:off x="10529336" y="5971702"/>
            <a:ext cx="1094925" cy="5056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B7288D-19F9-9672-3214-9FDFA5AD3543}"/>
              </a:ext>
            </a:extLst>
          </p:cNvPr>
          <p:cNvSpPr txBox="1"/>
          <p:nvPr/>
        </p:nvSpPr>
        <p:spPr>
          <a:xfrm>
            <a:off x="1465625" y="1357859"/>
            <a:ext cx="10151613" cy="11854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225878-9B7A-B01D-5599-6959DCFF56F4}"/>
              </a:ext>
            </a:extLst>
          </p:cNvPr>
          <p:cNvSpPr txBox="1"/>
          <p:nvPr/>
        </p:nvSpPr>
        <p:spPr>
          <a:xfrm>
            <a:off x="1293199" y="1250092"/>
            <a:ext cx="9806760" cy="1099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6D5530-C4DB-06A3-F09A-D6FF5A88DDDC}"/>
              </a:ext>
            </a:extLst>
          </p:cNvPr>
          <p:cNvSpPr txBox="1"/>
          <p:nvPr/>
        </p:nvSpPr>
        <p:spPr>
          <a:xfrm>
            <a:off x="765773" y="938428"/>
            <a:ext cx="3608107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500">
                <a:solidFill>
                  <a:srgbClr val="0055B8"/>
                </a:solidFill>
                <a:latin typeface="Quicksand"/>
                <a:cs typeface="Poppins ExtraBold"/>
              </a:rPr>
              <a:t>Innovation through AI: </a:t>
            </a:r>
            <a:r>
              <a:rPr lang="en-US" sz="4500" b="1">
                <a:solidFill>
                  <a:srgbClr val="0055B8"/>
                </a:solidFill>
                <a:latin typeface="Quicksand"/>
                <a:cs typeface="Poppins ExtraBold"/>
              </a:rPr>
              <a:t>Driving the future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B4DB32-A189-78D4-9A44-E7CB08024F6D}"/>
              </a:ext>
            </a:extLst>
          </p:cNvPr>
          <p:cNvSpPr txBox="1"/>
          <p:nvPr/>
        </p:nvSpPr>
        <p:spPr>
          <a:xfrm>
            <a:off x="768724" y="3570270"/>
            <a:ext cx="3059501" cy="22404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3210" indent="-283210">
              <a:lnSpc>
                <a:spcPts val="288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  <a:latin typeface="Quicksand"/>
                <a:ea typeface="Calibri"/>
                <a:cs typeface="Calibri"/>
              </a:rPr>
              <a:t>Collaborating with our partners</a:t>
            </a:r>
          </a:p>
          <a:p>
            <a:pPr marL="283210" indent="-283210">
              <a:lnSpc>
                <a:spcPts val="288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  <a:latin typeface="Quicksand"/>
                <a:ea typeface="Calibri"/>
                <a:cs typeface="Calibri"/>
              </a:rPr>
              <a:t>MPAC's AI policy</a:t>
            </a:r>
          </a:p>
          <a:p>
            <a:pPr marL="283210" indent="-283210">
              <a:lnSpc>
                <a:spcPts val="288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  <a:latin typeface="Quicksand"/>
                <a:ea typeface="Calibri"/>
                <a:cs typeface="Calibri"/>
              </a:rPr>
              <a:t>The AI Working Group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839BCD-200F-C15C-03BD-EE9401ED0AAB}"/>
              </a:ext>
            </a:extLst>
          </p:cNvPr>
          <p:cNvGrpSpPr/>
          <p:nvPr/>
        </p:nvGrpSpPr>
        <p:grpSpPr>
          <a:xfrm>
            <a:off x="3934044" y="1108662"/>
            <a:ext cx="7970575" cy="4768621"/>
            <a:chOff x="3934044" y="1322440"/>
            <a:chExt cx="7970575" cy="47686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A22D78-576B-F6CE-AD2E-17812C626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3" r="7272" b="6481"/>
            <a:stretch/>
          </p:blipFill>
          <p:spPr>
            <a:xfrm>
              <a:off x="3934044" y="1322440"/>
              <a:ext cx="7970575" cy="476862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CD541A-CA92-E969-09BC-B94AECD912AE}"/>
                </a:ext>
              </a:extLst>
            </p:cNvPr>
            <p:cNvSpPr/>
            <p:nvPr/>
          </p:nvSpPr>
          <p:spPr>
            <a:xfrm>
              <a:off x="5122718" y="1534465"/>
              <a:ext cx="5790931" cy="36702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Video-Edited-2025-04-20.mp4">
            <a:hlinkClick r:id="" action="ppaction://media"/>
            <a:extLst>
              <a:ext uri="{FF2B5EF4-FFF2-40B4-BE49-F238E27FC236}">
                <a16:creationId xmlns:a16="http://schemas.microsoft.com/office/drawing/2014/main" id="{B8615181-0814-AE04-FDDD-8EA1739ADD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0295" y="1450096"/>
            <a:ext cx="5796325" cy="326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6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C6D2D-9A82-2BE9-F13F-2245D015D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DC9CC87E-42AB-4834-BBBF-1B17B75B88CF}"/>
              </a:ext>
            </a:extLst>
          </p:cNvPr>
          <p:cNvSpPr/>
          <p:nvPr/>
        </p:nvSpPr>
        <p:spPr>
          <a:xfrm flipH="1">
            <a:off x="-1" y="1"/>
            <a:ext cx="3810001" cy="6857999"/>
          </a:xfrm>
          <a:custGeom>
            <a:avLst/>
            <a:gdLst>
              <a:gd name="connsiteX0" fmla="*/ 1972771 w 4613563"/>
              <a:gd name="connsiteY0" fmla="*/ 0 h 6857999"/>
              <a:gd name="connsiteX1" fmla="*/ 4613563 w 4613563"/>
              <a:gd name="connsiteY1" fmla="*/ 0 h 6857999"/>
              <a:gd name="connsiteX2" fmla="*/ 4613563 w 4613563"/>
              <a:gd name="connsiteY2" fmla="*/ 6857999 h 6857999"/>
              <a:gd name="connsiteX3" fmla="*/ 0 w 4613563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3563" h="6857999">
                <a:moveTo>
                  <a:pt x="1972771" y="0"/>
                </a:moveTo>
                <a:lnTo>
                  <a:pt x="4613563" y="0"/>
                </a:lnTo>
                <a:lnTo>
                  <a:pt x="4613563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F4A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sand" pitchFamily="2" charset="77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9CFC44C3-9126-C38D-F680-40E5DC2C5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0" y="989936"/>
            <a:ext cx="536575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A189C9-6466-53E9-6CFF-5996DD7A3AA9}"/>
              </a:ext>
            </a:extLst>
          </p:cNvPr>
          <p:cNvSpPr txBox="1"/>
          <p:nvPr/>
        </p:nvSpPr>
        <p:spPr>
          <a:xfrm>
            <a:off x="6520989" y="780454"/>
            <a:ext cx="4557468" cy="44414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4500" dirty="0">
                <a:solidFill>
                  <a:srgbClr val="0055B8"/>
                </a:solidFill>
                <a:latin typeface="Quicksand"/>
                <a:cs typeface="Poppins ExtraBold"/>
              </a:rPr>
              <a:t>Enhancing</a:t>
            </a:r>
            <a:endParaRPr lang="en-US" sz="4500" dirty="0">
              <a:solidFill>
                <a:srgbClr val="0055B8"/>
              </a:solidFill>
              <a:latin typeface="Quicksand"/>
              <a:cs typeface="Poppins ExtraBold" panose="00000900000000000000" pitchFamily="2" charset="0"/>
            </a:endParaRPr>
          </a:p>
          <a:p>
            <a:pPr>
              <a:lnSpc>
                <a:spcPts val="4900"/>
              </a:lnSpc>
            </a:pPr>
            <a:r>
              <a:rPr lang="en-US" sz="4500" dirty="0">
                <a:solidFill>
                  <a:srgbClr val="0055B8"/>
                </a:solidFill>
                <a:latin typeface="Quicksand"/>
                <a:cs typeface="Poppins ExtraBold"/>
              </a:rPr>
              <a:t>municipal data products and services</a:t>
            </a:r>
          </a:p>
          <a:p>
            <a:endParaRPr lang="en-US" sz="900">
              <a:solidFill>
                <a:srgbClr val="333333"/>
              </a:solidFill>
              <a:latin typeface="Segoe UI"/>
              <a:cs typeface="Segoe UI"/>
            </a:endParaRPr>
          </a:p>
          <a:p>
            <a:pPr marL="342900" indent="-342900">
              <a:lnSpc>
                <a:spcPts val="24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004261"/>
                </a:solidFill>
                <a:latin typeface="Quicksand"/>
                <a:cs typeface="Segoe UI"/>
              </a:rPr>
              <a:t>Delivering expert assessments </a:t>
            </a:r>
            <a:endParaRPr lang="en-US" sz="2400" dirty="0">
              <a:solidFill>
                <a:srgbClr val="004261"/>
              </a:solidFill>
              <a:latin typeface="Quicksand"/>
              <a:ea typeface="Calibri"/>
              <a:cs typeface="Calibri"/>
            </a:endParaRPr>
          </a:p>
          <a:p>
            <a:pPr marL="342900" indent="-342900">
              <a:lnSpc>
                <a:spcPts val="24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004261"/>
                </a:solidFill>
                <a:latin typeface="Quicksand"/>
                <a:cs typeface="Segoe UI"/>
              </a:rPr>
              <a:t>Innovating existing services</a:t>
            </a:r>
            <a:endParaRPr lang="en-US" sz="2400" dirty="0">
              <a:solidFill>
                <a:srgbClr val="004261"/>
              </a:solidFill>
              <a:latin typeface="Quicksand"/>
              <a:ea typeface="Calibri"/>
              <a:cs typeface="Calibri"/>
            </a:endParaRPr>
          </a:p>
          <a:p>
            <a:pPr marL="342900" indent="-342900">
              <a:lnSpc>
                <a:spcPts val="24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b="1" dirty="0">
                <a:solidFill>
                  <a:srgbClr val="004261"/>
                </a:solidFill>
                <a:latin typeface="Quicksand"/>
                <a:cs typeface="Segoe UI"/>
              </a:rPr>
              <a:t>Partnering on new initiatives</a:t>
            </a:r>
          </a:p>
          <a:p>
            <a:pPr marL="342900" indent="-342900">
              <a:lnSpc>
                <a:spcPts val="2400"/>
              </a:lnSpc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rgbClr val="004261"/>
                </a:solidFill>
                <a:latin typeface="Quicksand"/>
                <a:ea typeface="Calibri"/>
                <a:cs typeface="Segoe UI"/>
              </a:rPr>
              <a:t>Providing valuable data</a:t>
            </a:r>
            <a:endParaRPr lang="en-US" sz="4500" dirty="0">
              <a:solidFill>
                <a:srgbClr val="0055B8"/>
              </a:solidFill>
              <a:latin typeface="Quicksand" pitchFamily="2" charset="77"/>
              <a:cs typeface="Poppins ExtraBold" panose="000009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5E6423-CB2E-8145-C536-F79E4354AA58}"/>
              </a:ext>
            </a:extLst>
          </p:cNvPr>
          <p:cNvSpPr/>
          <p:nvPr/>
        </p:nvSpPr>
        <p:spPr>
          <a:xfrm>
            <a:off x="5184058" y="2044495"/>
            <a:ext cx="267966" cy="685800"/>
          </a:xfrm>
          <a:prstGeom prst="rect">
            <a:avLst/>
          </a:prstGeom>
          <a:solidFill>
            <a:srgbClr val="265D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1A140DF-19FD-F404-AD34-9014437B98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9260FDC-4843-21BC-E35A-4C2FBD9042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6136" y="1704965"/>
            <a:ext cx="4073978" cy="24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0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13B05-CCA1-8A0B-E8D9-21F605540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CABE1C2-1E71-50EC-24B2-016C08B2068A}"/>
              </a:ext>
            </a:extLst>
          </p:cNvPr>
          <p:cNvSpPr/>
          <p:nvPr/>
        </p:nvSpPr>
        <p:spPr>
          <a:xfrm>
            <a:off x="0" y="0"/>
            <a:ext cx="8948057" cy="6857999"/>
          </a:xfrm>
          <a:custGeom>
            <a:avLst/>
            <a:gdLst>
              <a:gd name="connsiteX0" fmla="*/ 0 w 6968837"/>
              <a:gd name="connsiteY0" fmla="*/ 0 h 1584000"/>
              <a:gd name="connsiteX1" fmla="*/ 6478003 w 6968837"/>
              <a:gd name="connsiteY1" fmla="*/ 0 h 1584000"/>
              <a:gd name="connsiteX2" fmla="*/ 6968837 w 6968837"/>
              <a:gd name="connsiteY2" fmla="*/ 1584000 h 1584000"/>
              <a:gd name="connsiteX3" fmla="*/ 0 w 6968837"/>
              <a:gd name="connsiteY3" fmla="*/ 1584000 h 15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8837" h="1584000">
                <a:moveTo>
                  <a:pt x="0" y="0"/>
                </a:moveTo>
                <a:lnTo>
                  <a:pt x="6478003" y="0"/>
                </a:lnTo>
                <a:lnTo>
                  <a:pt x="6968837" y="1584000"/>
                </a:lnTo>
                <a:lnTo>
                  <a:pt x="0" y="1584000"/>
                </a:lnTo>
                <a:close/>
              </a:path>
            </a:pathLst>
          </a:custGeom>
          <a:solidFill>
            <a:srgbClr val="004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sand" pitchFamily="2" charset="77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F9AACA1-86BB-9808-002E-59987772BEF8}"/>
              </a:ext>
            </a:extLst>
          </p:cNvPr>
          <p:cNvSpPr txBox="1">
            <a:spLocks/>
          </p:cNvSpPr>
          <p:nvPr/>
        </p:nvSpPr>
        <p:spPr>
          <a:xfrm>
            <a:off x="1818327" y="5219759"/>
            <a:ext cx="5796911" cy="2977866"/>
          </a:xfrm>
          <a:prstGeom prst="rect">
            <a:avLst/>
          </a:prstGeom>
        </p:spPr>
        <p:txBody>
          <a:bodyPr vert="horz" lIns="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75" b="1" i="0" kern="1200">
                <a:solidFill>
                  <a:srgbClr val="0055B8"/>
                </a:solidFill>
                <a:latin typeface="Quicksand" pitchFamily="2" charset="77"/>
                <a:ea typeface="+mj-ea"/>
                <a:cs typeface="+mj-cs"/>
              </a:defRPr>
            </a:lvl1pPr>
          </a:lstStyle>
          <a:p>
            <a:pPr defTabSz="1219170"/>
            <a:endParaRPr lang="en-US" sz="2000" b="0">
              <a:solidFill>
                <a:srgbClr val="002060"/>
              </a:solidFill>
            </a:endParaRPr>
          </a:p>
          <a:p>
            <a:pPr defTabSz="1219170"/>
            <a:endParaRPr lang="en-US" sz="1200" b="0">
              <a:solidFill>
                <a:srgbClr val="002060"/>
              </a:solidFill>
            </a:endParaRPr>
          </a:p>
          <a:p>
            <a:pPr defTabSz="1219170"/>
            <a:endParaRPr lang="en-US" sz="4000" b="0">
              <a:solidFill>
                <a:srgbClr val="002060"/>
              </a:solidFill>
            </a:endParaRPr>
          </a:p>
          <a:p>
            <a:pPr defTabSz="1219170"/>
            <a:endParaRPr lang="en-US" sz="4000" b="0">
              <a:solidFill>
                <a:srgbClr val="002060"/>
              </a:solidFill>
            </a:endParaRPr>
          </a:p>
          <a:p>
            <a:pPr defTabSz="1219170">
              <a:lnSpc>
                <a:spcPts val="4640"/>
              </a:lnSpc>
            </a:pPr>
            <a:endParaRPr lang="en-US" sz="440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D93776-7CAE-15A9-FB81-0250FB7670A9}"/>
              </a:ext>
            </a:extLst>
          </p:cNvPr>
          <p:cNvSpPr txBox="1"/>
          <p:nvPr/>
        </p:nvSpPr>
        <p:spPr>
          <a:xfrm>
            <a:off x="681617" y="1997838"/>
            <a:ext cx="57969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chemeClr val="bg1"/>
                </a:solidFill>
                <a:latin typeface="Quicksand" pitchFamily="2" charset="77"/>
              </a:rPr>
              <a:t>Supporting municipalities and property owners through education </a:t>
            </a:r>
            <a:endParaRPr lang="en-US" sz="4500">
              <a:solidFill>
                <a:srgbClr val="F4AE2B"/>
              </a:solidFill>
              <a:latin typeface="Quicksand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94145-DA4C-C2F7-EF6A-D6A0792D08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2"/>
          <a:stretch/>
        </p:blipFill>
        <p:spPr>
          <a:xfrm>
            <a:off x="10529336" y="5971702"/>
            <a:ext cx="1094925" cy="505609"/>
          </a:xfrm>
          <a:prstGeom prst="rect">
            <a:avLst/>
          </a:prstGeom>
        </p:spPr>
      </p:pic>
      <p:pic>
        <p:nvPicPr>
          <p:cNvPr id="13" name="Picture Placeholder 12" descr="A road with cars driving on it&#10;&#10;AI-generated content may be incorrect.">
            <a:extLst>
              <a:ext uri="{FF2B5EF4-FFF2-40B4-BE49-F238E27FC236}">
                <a16:creationId xmlns:a16="http://schemas.microsoft.com/office/drawing/2014/main" id="{9F3610C1-E8CB-148E-6DC6-AE4E9EE6E6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33064" t="3670" r="9833"/>
          <a:stretch/>
        </p:blipFill>
        <p:spPr>
          <a:xfrm>
            <a:off x="6096001" y="0"/>
            <a:ext cx="6096001" cy="6858000"/>
          </a:xfrm>
        </p:spPr>
      </p:pic>
    </p:spTree>
    <p:extLst>
      <p:ext uri="{BB962C8B-B14F-4D97-AF65-F5344CB8AC3E}">
        <p14:creationId xmlns:p14="http://schemas.microsoft.com/office/powerpoint/2010/main" val="12995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B98ED2-5187-EA7B-9B1E-CAD4A31E580A}"/>
              </a:ext>
            </a:extLst>
          </p:cNvPr>
          <p:cNvSpPr/>
          <p:nvPr/>
        </p:nvSpPr>
        <p:spPr>
          <a:xfrm>
            <a:off x="0" y="0"/>
            <a:ext cx="2956560" cy="6858000"/>
          </a:xfrm>
          <a:prstGeom prst="rect">
            <a:avLst/>
          </a:prstGeom>
          <a:solidFill>
            <a:srgbClr val="0055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CE9C10-95F5-EB7F-B6D5-5F73E61325AC}"/>
              </a:ext>
            </a:extLst>
          </p:cNvPr>
          <p:cNvSpPr txBox="1"/>
          <p:nvPr/>
        </p:nvSpPr>
        <p:spPr>
          <a:xfrm>
            <a:off x="6096000" y="2769580"/>
            <a:ext cx="5781272" cy="18895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ts val="26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>
                <a:solidFill>
                  <a:srgbClr val="004261"/>
                </a:solidFill>
                <a:latin typeface="Quicksand" pitchFamily="2" charset="77"/>
              </a:rPr>
              <a:t>More frequent communication</a:t>
            </a:r>
            <a:endParaRPr lang="en-CA" sz="2400">
              <a:solidFill>
                <a:srgbClr val="004261"/>
              </a:solidFill>
              <a:effectLst/>
              <a:latin typeface="Quicksand" pitchFamily="2" charset="77"/>
            </a:endParaRPr>
          </a:p>
          <a:p>
            <a:pPr marL="342900" indent="-342900">
              <a:lnSpc>
                <a:spcPts val="26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>
                <a:solidFill>
                  <a:srgbClr val="004261"/>
                </a:solidFill>
                <a:latin typeface="Quicksand" pitchFamily="2" charset="77"/>
              </a:rPr>
              <a:t>Improved data access</a:t>
            </a:r>
          </a:p>
          <a:p>
            <a:pPr marL="342900" indent="-342900">
              <a:lnSpc>
                <a:spcPts val="26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400">
                <a:solidFill>
                  <a:srgbClr val="004261"/>
                </a:solidFill>
                <a:latin typeface="Quicksand" pitchFamily="2" charset="77"/>
              </a:rPr>
              <a:t>Expanded education and outreach</a:t>
            </a:r>
          </a:p>
          <a:p>
            <a:pPr marL="800100" lvl="1" indent="-342900">
              <a:lnSpc>
                <a:spcPts val="2600"/>
              </a:lnSpc>
              <a:spcAft>
                <a:spcPts val="1200"/>
              </a:spcAft>
              <a:buFont typeface="Courier New" panose="020B0604020202020204" pitchFamily="34" charset="0"/>
              <a:buChar char="o"/>
            </a:pPr>
            <a:endParaRPr lang="en-CA" sz="2400">
              <a:solidFill>
                <a:srgbClr val="004261"/>
              </a:solidFill>
              <a:effectLst/>
              <a:latin typeface="Quicksand" pitchFamily="2" charset="77"/>
            </a:endParaRPr>
          </a:p>
        </p:txBody>
      </p:sp>
      <p:pic>
        <p:nvPicPr>
          <p:cNvPr id="9" name="Picture Placeholder 8" descr="A person using a video camera&#10;&#10;AI-generated content may be incorrect.">
            <a:extLst>
              <a:ext uri="{FF2B5EF4-FFF2-40B4-BE49-F238E27FC236}">
                <a16:creationId xmlns:a16="http://schemas.microsoft.com/office/drawing/2014/main" id="{B9CA91F7-5CC0-5804-0056-B66F048284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8438" r="1728"/>
          <a:stretch/>
        </p:blipFill>
        <p:spPr>
          <a:xfrm>
            <a:off x="0" y="3"/>
            <a:ext cx="6844144" cy="685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A0D63B-2332-20D5-B5D2-5C881F8F3B38}"/>
              </a:ext>
            </a:extLst>
          </p:cNvPr>
          <p:cNvSpPr txBox="1"/>
          <p:nvPr/>
        </p:nvSpPr>
        <p:spPr>
          <a:xfrm>
            <a:off x="5654040" y="559751"/>
            <a:ext cx="6019800" cy="19005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en-US" sz="4500">
                <a:solidFill>
                  <a:srgbClr val="0055B8"/>
                </a:solidFill>
                <a:latin typeface="Quicksand" pitchFamily="2" charset="77"/>
                <a:cs typeface="Poppins ExtraBold"/>
              </a:rPr>
              <a:t>What to expect during an assessment update year</a:t>
            </a:r>
            <a:endParaRPr lang="en-US" sz="4500">
              <a:solidFill>
                <a:srgbClr val="0055B8"/>
              </a:solidFill>
              <a:latin typeface="Quicksand" pitchFamily="2" charset="77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4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88C47-BF46-D118-7BD7-477394787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08C534D0-418B-66E5-1DC7-FCD996CD4157}"/>
              </a:ext>
            </a:extLst>
          </p:cNvPr>
          <p:cNvSpPr/>
          <p:nvPr/>
        </p:nvSpPr>
        <p:spPr>
          <a:xfrm>
            <a:off x="7193280" y="1"/>
            <a:ext cx="4998720" cy="6857999"/>
          </a:xfrm>
          <a:custGeom>
            <a:avLst/>
            <a:gdLst>
              <a:gd name="connsiteX0" fmla="*/ 1972771 w 4613563"/>
              <a:gd name="connsiteY0" fmla="*/ 0 h 6857999"/>
              <a:gd name="connsiteX1" fmla="*/ 4613563 w 4613563"/>
              <a:gd name="connsiteY1" fmla="*/ 0 h 6857999"/>
              <a:gd name="connsiteX2" fmla="*/ 4613563 w 4613563"/>
              <a:gd name="connsiteY2" fmla="*/ 6857999 h 6857999"/>
              <a:gd name="connsiteX3" fmla="*/ 0 w 4613563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3563" h="6857999">
                <a:moveTo>
                  <a:pt x="1972771" y="0"/>
                </a:moveTo>
                <a:lnTo>
                  <a:pt x="4613563" y="0"/>
                </a:lnTo>
                <a:lnTo>
                  <a:pt x="4613563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F4A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sand" pitchFamily="2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4C4414-D3B8-109C-EBC1-C1F372CB4B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2"/>
          <a:stretch/>
        </p:blipFill>
        <p:spPr>
          <a:xfrm>
            <a:off x="10560521" y="5947113"/>
            <a:ext cx="1089103" cy="502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E891D6-6BD1-EAD2-1457-384600FB9AB7}"/>
              </a:ext>
            </a:extLst>
          </p:cNvPr>
          <p:cNvSpPr txBox="1"/>
          <p:nvPr/>
        </p:nvSpPr>
        <p:spPr>
          <a:xfrm>
            <a:off x="678758" y="559751"/>
            <a:ext cx="5948912" cy="19096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700"/>
              </a:lnSpc>
            </a:pPr>
            <a:r>
              <a:rPr lang="en-US" sz="4500">
                <a:solidFill>
                  <a:srgbClr val="0055B8"/>
                </a:solidFill>
                <a:latin typeface="Quicksand" pitchFamily="2" charset="77"/>
                <a:cs typeface="Poppins ExtraBold"/>
              </a:rPr>
              <a:t>Elevating public understanding of assessment</a:t>
            </a:r>
          </a:p>
        </p:txBody>
      </p:sp>
      <p:pic>
        <p:nvPicPr>
          <p:cNvPr id="7" name="Picture 6" descr="A screen shot of a phone&#10;&#10;AI-generated content may be incorrect.">
            <a:extLst>
              <a:ext uri="{FF2B5EF4-FFF2-40B4-BE49-F238E27FC236}">
                <a16:creationId xmlns:a16="http://schemas.microsoft.com/office/drawing/2014/main" id="{CA5D6089-1D25-23B5-E688-9CBFFF477D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554" y="463643"/>
            <a:ext cx="3049357" cy="5928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E078FE-A091-4D2D-ADCB-F527352DF1B1}"/>
              </a:ext>
            </a:extLst>
          </p:cNvPr>
          <p:cNvSpPr txBox="1"/>
          <p:nvPr/>
        </p:nvSpPr>
        <p:spPr>
          <a:xfrm>
            <a:off x="678757" y="2727878"/>
            <a:ext cx="5555787" cy="29842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ts val="288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100">
                <a:solidFill>
                  <a:srgbClr val="004261"/>
                </a:solidFill>
                <a:latin typeface="Quicksand" pitchFamily="2" charset="77"/>
              </a:rPr>
              <a:t>Overview of tools like mpac.ca, First-time Homeowners’ Hub, videos</a:t>
            </a:r>
          </a:p>
          <a:p>
            <a:pPr marL="342900" indent="-342900">
              <a:lnSpc>
                <a:spcPts val="288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100">
                <a:solidFill>
                  <a:srgbClr val="004261"/>
                </a:solidFill>
                <a:latin typeface="Quicksand" pitchFamily="2" charset="77"/>
              </a:rPr>
              <a:t>Results from the Home Values awareness campaign</a:t>
            </a:r>
            <a:endParaRPr lang="en-US" sz="2400" kern="100">
              <a:solidFill>
                <a:srgbClr val="004261"/>
              </a:solidFill>
              <a:latin typeface="Quicksand" pitchFamily="2" charset="77"/>
              <a:ea typeface="Calibri"/>
              <a:cs typeface="Calibri"/>
            </a:endParaRPr>
          </a:p>
          <a:p>
            <a:pPr marL="342900" indent="-342900">
              <a:lnSpc>
                <a:spcPts val="288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100">
                <a:solidFill>
                  <a:srgbClr val="004261"/>
                </a:solidFill>
                <a:latin typeface="Quicksand" pitchFamily="2" charset="77"/>
              </a:rPr>
              <a:t>Collaboration with municipalities to improve understanding</a:t>
            </a:r>
            <a:endParaRPr lang="en-US" sz="2400">
              <a:solidFill>
                <a:srgbClr val="004261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378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9B54B-028F-02AF-5B1D-882F9956B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F54C0AC-6C7C-F860-10E6-D6B52F516B81}"/>
              </a:ext>
            </a:extLst>
          </p:cNvPr>
          <p:cNvSpPr/>
          <p:nvPr/>
        </p:nvSpPr>
        <p:spPr>
          <a:xfrm>
            <a:off x="0" y="0"/>
            <a:ext cx="7998581" cy="6857999"/>
          </a:xfrm>
          <a:custGeom>
            <a:avLst/>
            <a:gdLst>
              <a:gd name="connsiteX0" fmla="*/ 0 w 6968837"/>
              <a:gd name="connsiteY0" fmla="*/ 0 h 1584000"/>
              <a:gd name="connsiteX1" fmla="*/ 6478003 w 6968837"/>
              <a:gd name="connsiteY1" fmla="*/ 0 h 1584000"/>
              <a:gd name="connsiteX2" fmla="*/ 6968837 w 6968837"/>
              <a:gd name="connsiteY2" fmla="*/ 1584000 h 1584000"/>
              <a:gd name="connsiteX3" fmla="*/ 0 w 6968837"/>
              <a:gd name="connsiteY3" fmla="*/ 1584000 h 15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8837" h="1584000">
                <a:moveTo>
                  <a:pt x="0" y="0"/>
                </a:moveTo>
                <a:lnTo>
                  <a:pt x="6478003" y="0"/>
                </a:lnTo>
                <a:lnTo>
                  <a:pt x="6968837" y="1584000"/>
                </a:lnTo>
                <a:lnTo>
                  <a:pt x="0" y="1584000"/>
                </a:lnTo>
                <a:close/>
              </a:path>
            </a:pathLst>
          </a:custGeom>
          <a:solidFill>
            <a:srgbClr val="004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sand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7FC7BE-8F62-4FD3-7AD7-9656C6C12898}"/>
              </a:ext>
            </a:extLst>
          </p:cNvPr>
          <p:cNvSpPr txBox="1"/>
          <p:nvPr/>
        </p:nvSpPr>
        <p:spPr>
          <a:xfrm>
            <a:off x="653043" y="2344086"/>
            <a:ext cx="429809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chemeClr val="bg1"/>
                </a:solidFill>
                <a:latin typeface="Quicksand" pitchFamily="2" charset="77"/>
              </a:rPr>
              <a:t>Delivering value through local insights</a:t>
            </a:r>
            <a:endParaRPr lang="en-US" sz="4500">
              <a:solidFill>
                <a:srgbClr val="F4AE2B"/>
              </a:solidFill>
              <a:latin typeface="Quicksand" pitchFamily="2" charset="77"/>
            </a:endParaRPr>
          </a:p>
        </p:txBody>
      </p:sp>
      <p:pic>
        <p:nvPicPr>
          <p:cNvPr id="32" name="Picture Placeholder 31" descr="A person taking a selfie with a person in hardhats&#10;&#10;AI-generated content may be incorrect.">
            <a:extLst>
              <a:ext uri="{FF2B5EF4-FFF2-40B4-BE49-F238E27FC236}">
                <a16:creationId xmlns:a16="http://schemas.microsoft.com/office/drawing/2014/main" id="{9676F02A-1F91-9491-4AFA-EFF451BB52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94" t="5811" r="5862" b="29618"/>
          <a:stretch/>
        </p:blipFill>
        <p:spPr>
          <a:xfrm>
            <a:off x="4371279" y="0"/>
            <a:ext cx="7820724" cy="685800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ACFD09-A39C-7A41-59AA-2FF437983D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2"/>
          <a:stretch/>
        </p:blipFill>
        <p:spPr>
          <a:xfrm>
            <a:off x="10529336" y="5971702"/>
            <a:ext cx="1094925" cy="5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4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6846e8-656b-4707-8743-ecb8c3957a46">
      <Terms xmlns="http://schemas.microsoft.com/office/infopath/2007/PartnerControls"/>
    </lcf76f155ced4ddcb4097134ff3c332f>
    <TaxCatchAll xmlns="8612a84e-4f35-412f-8694-b46c8fbcfc2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C2C063C12237478C325273F9066737" ma:contentTypeVersion="20" ma:contentTypeDescription="Create a new document." ma:contentTypeScope="" ma:versionID="510b9f2b23d52a383559a2a4734c3696">
  <xsd:schema xmlns:xsd="http://www.w3.org/2001/XMLSchema" xmlns:xs="http://www.w3.org/2001/XMLSchema" xmlns:p="http://schemas.microsoft.com/office/2006/metadata/properties" xmlns:ns2="e36846e8-656b-4707-8743-ecb8c3957a46" xmlns:ns3="8612a84e-4f35-412f-8694-b46c8fbcfc28" targetNamespace="http://schemas.microsoft.com/office/2006/metadata/properties" ma:root="true" ma:fieldsID="d9741d48badecdbf8eb9413837a98d7f" ns2:_="" ns3:_="">
    <xsd:import namespace="e36846e8-656b-4707-8743-ecb8c3957a46"/>
    <xsd:import namespace="8612a84e-4f35-412f-8694-b46c8fbcfc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846e8-656b-4707-8743-ecb8c3957a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3f43176-8512-4896-9c1b-a9e4282cef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2a84e-4f35-412f-8694-b46c8fbcfc2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3a92597-f6ef-4c24-a05f-a283fe826728}" ma:internalName="TaxCatchAll" ma:showField="CatchAllData" ma:web="8612a84e-4f35-412f-8694-b46c8fbcfc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5D93D5-C3AD-4612-A28B-AACDEBF1C83D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8612a84e-4f35-412f-8694-b46c8fbcfc28"/>
    <ds:schemaRef ds:uri="http://www.w3.org/XML/1998/namespace"/>
    <ds:schemaRef ds:uri="http://purl.org/dc/dcmitype/"/>
    <ds:schemaRef ds:uri="e36846e8-656b-4707-8743-ecb8c3957a46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EE9FF99-7D7C-403E-B449-6EF52C2FD099}">
  <ds:schemaRefs>
    <ds:schemaRef ds:uri="8612a84e-4f35-412f-8694-b46c8fbcfc28"/>
    <ds:schemaRef ds:uri="e36846e8-656b-4707-8743-ecb8c3957a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9F1F82F-2D75-4BD4-9EA9-35E25757D9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395</Words>
  <Application>Microsoft Office PowerPoint</Application>
  <PresentationFormat>Widescreen</PresentationFormat>
  <Paragraphs>134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Aptos Display</vt:lpstr>
      <vt:lpstr>Arial</vt:lpstr>
      <vt:lpstr>Calibri</vt:lpstr>
      <vt:lpstr>Calibri Light</vt:lpstr>
      <vt:lpstr>Courier New</vt:lpstr>
      <vt:lpstr>Quicksand</vt:lpstr>
      <vt:lpstr>Segoe UI</vt:lpstr>
      <vt:lpstr>Symbol,Sans-Serif</vt:lpstr>
      <vt:lpstr>Office Theme</vt:lpstr>
      <vt:lpstr>1_Office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We're here to help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Salvatori, Nadia</dc:creator>
  <cp:lastModifiedBy>Hinds Fitzsimmins, Natasha</cp:lastModifiedBy>
  <cp:revision>1</cp:revision>
  <dcterms:created xsi:type="dcterms:W3CDTF">2023-08-15T19:42:29Z</dcterms:created>
  <dcterms:modified xsi:type="dcterms:W3CDTF">2025-05-13T21:05:53Z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5856537-b45f-4cf9-afce-7b2240441e67_Enabled">
    <vt:lpwstr>true</vt:lpwstr>
  </property>
  <property fmtid="{D5CDD505-2E9C-101B-9397-08002B2CF9AE}" pid="3" name="MSIP_Label_65856537-b45f-4cf9-afce-7b2240441e67_SetDate">
    <vt:lpwstr>2025-01-06T21:31:46Z</vt:lpwstr>
  </property>
  <property fmtid="{D5CDD505-2E9C-101B-9397-08002B2CF9AE}" pid="4" name="MSIP_Label_65856537-b45f-4cf9-afce-7b2240441e67_Method">
    <vt:lpwstr>Standard</vt:lpwstr>
  </property>
  <property fmtid="{D5CDD505-2E9C-101B-9397-08002B2CF9AE}" pid="5" name="MSIP_Label_65856537-b45f-4cf9-afce-7b2240441e67_Name">
    <vt:lpwstr>Private</vt:lpwstr>
  </property>
  <property fmtid="{D5CDD505-2E9C-101B-9397-08002B2CF9AE}" pid="6" name="MSIP_Label_65856537-b45f-4cf9-afce-7b2240441e67_SiteId">
    <vt:lpwstr>af60fbf3-a582-4b71-9d0e-c1af2d5209db</vt:lpwstr>
  </property>
  <property fmtid="{D5CDD505-2E9C-101B-9397-08002B2CF9AE}" pid="7" name="MSIP_Label_65856537-b45f-4cf9-afce-7b2240441e67_ActionId">
    <vt:lpwstr>ea857308-fec7-4805-a13c-c43533cdd0d1</vt:lpwstr>
  </property>
  <property fmtid="{D5CDD505-2E9C-101B-9397-08002B2CF9AE}" pid="8" name="MSIP_Label_65856537-b45f-4cf9-afce-7b2240441e67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Classification: Private</vt:lpwstr>
  </property>
  <property fmtid="{D5CDD505-2E9C-101B-9397-08002B2CF9AE}" pid="11" name="ContentTypeId">
    <vt:lpwstr>0x01010026C2C063C12237478C325273F9066737</vt:lpwstr>
  </property>
  <property fmtid="{D5CDD505-2E9C-101B-9397-08002B2CF9AE}" pid="12" name="MediaServiceImageTags">
    <vt:lpwstr/>
  </property>
</Properties>
</file>