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24"/>
  </p:notesMasterIdLst>
  <p:sldIdLst>
    <p:sldId id="257" r:id="rId6"/>
    <p:sldId id="429" r:id="rId7"/>
    <p:sldId id="258" r:id="rId8"/>
    <p:sldId id="263" r:id="rId9"/>
    <p:sldId id="433" r:id="rId10"/>
    <p:sldId id="421" r:id="rId11"/>
    <p:sldId id="260" r:id="rId12"/>
    <p:sldId id="262" r:id="rId13"/>
    <p:sldId id="264" r:id="rId14"/>
    <p:sldId id="425" r:id="rId15"/>
    <p:sldId id="426" r:id="rId16"/>
    <p:sldId id="432" r:id="rId17"/>
    <p:sldId id="271" r:id="rId18"/>
    <p:sldId id="423" r:id="rId19"/>
    <p:sldId id="275" r:id="rId20"/>
    <p:sldId id="424" r:id="rId21"/>
    <p:sldId id="434" r:id="rId22"/>
    <p:sldId id="430" r:id="rId2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235" autoAdjust="0"/>
  </p:normalViewPr>
  <p:slideViewPr>
    <p:cSldViewPr snapToGrid="0">
      <p:cViewPr varScale="1">
        <p:scale>
          <a:sx n="90" d="100"/>
          <a:sy n="90" d="100"/>
        </p:scale>
        <p:origin x="1356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an Dunn" userId="d88953b1-0a8b-4856-b703-a91710ac9be3" providerId="ADAL" clId="{FDEF6425-D8E5-4160-A54D-378AF2431F66}"/>
    <pc:docChg chg="modSld">
      <pc:chgData name="Ian Dunn" userId="d88953b1-0a8b-4856-b703-a91710ac9be3" providerId="ADAL" clId="{FDEF6425-D8E5-4160-A54D-378AF2431F66}" dt="2025-05-06T14:26:57.750" v="15" actId="6549"/>
      <pc:docMkLst>
        <pc:docMk/>
      </pc:docMkLst>
      <pc:sldChg chg="modNotesTx">
        <pc:chgData name="Ian Dunn" userId="d88953b1-0a8b-4856-b703-a91710ac9be3" providerId="ADAL" clId="{FDEF6425-D8E5-4160-A54D-378AF2431F66}" dt="2025-05-06T14:25:20.019" v="0" actId="6549"/>
        <pc:sldMkLst>
          <pc:docMk/>
          <pc:sldMk cId="3715529640" sldId="257"/>
        </pc:sldMkLst>
      </pc:sldChg>
      <pc:sldChg chg="modNotesTx">
        <pc:chgData name="Ian Dunn" userId="d88953b1-0a8b-4856-b703-a91710ac9be3" providerId="ADAL" clId="{FDEF6425-D8E5-4160-A54D-378AF2431F66}" dt="2025-05-06T14:25:25.072" v="2" actId="6549"/>
        <pc:sldMkLst>
          <pc:docMk/>
          <pc:sldMk cId="1961413302" sldId="258"/>
        </pc:sldMkLst>
      </pc:sldChg>
      <pc:sldChg chg="modNotesTx">
        <pc:chgData name="Ian Dunn" userId="d88953b1-0a8b-4856-b703-a91710ac9be3" providerId="ADAL" clId="{FDEF6425-D8E5-4160-A54D-378AF2431F66}" dt="2025-05-06T14:26:28.071" v="6" actId="6549"/>
        <pc:sldMkLst>
          <pc:docMk/>
          <pc:sldMk cId="2934969983" sldId="260"/>
        </pc:sldMkLst>
      </pc:sldChg>
      <pc:sldChg chg="modNotesTx">
        <pc:chgData name="Ian Dunn" userId="d88953b1-0a8b-4856-b703-a91710ac9be3" providerId="ADAL" clId="{FDEF6425-D8E5-4160-A54D-378AF2431F66}" dt="2025-05-06T14:25:28.606" v="3" actId="6549"/>
        <pc:sldMkLst>
          <pc:docMk/>
          <pc:sldMk cId="387209870" sldId="263"/>
        </pc:sldMkLst>
      </pc:sldChg>
      <pc:sldChg chg="modNotesTx">
        <pc:chgData name="Ian Dunn" userId="d88953b1-0a8b-4856-b703-a91710ac9be3" providerId="ADAL" clId="{FDEF6425-D8E5-4160-A54D-378AF2431F66}" dt="2025-05-06T14:26:31.918" v="7" actId="6549"/>
        <pc:sldMkLst>
          <pc:docMk/>
          <pc:sldMk cId="3085738611" sldId="264"/>
        </pc:sldMkLst>
      </pc:sldChg>
      <pc:sldChg chg="modNotesTx">
        <pc:chgData name="Ian Dunn" userId="d88953b1-0a8b-4856-b703-a91710ac9be3" providerId="ADAL" clId="{FDEF6425-D8E5-4160-A54D-378AF2431F66}" dt="2025-05-06T14:26:46.289" v="11" actId="6549"/>
        <pc:sldMkLst>
          <pc:docMk/>
          <pc:sldMk cId="2483716346" sldId="271"/>
        </pc:sldMkLst>
      </pc:sldChg>
      <pc:sldChg chg="modNotesTx">
        <pc:chgData name="Ian Dunn" userId="d88953b1-0a8b-4856-b703-a91710ac9be3" providerId="ADAL" clId="{FDEF6425-D8E5-4160-A54D-378AF2431F66}" dt="2025-05-06T14:26:51.502" v="13" actId="6549"/>
        <pc:sldMkLst>
          <pc:docMk/>
          <pc:sldMk cId="4148052611" sldId="275"/>
        </pc:sldMkLst>
      </pc:sldChg>
      <pc:sldChg chg="modNotesTx">
        <pc:chgData name="Ian Dunn" userId="d88953b1-0a8b-4856-b703-a91710ac9be3" providerId="ADAL" clId="{FDEF6425-D8E5-4160-A54D-378AF2431F66}" dt="2025-05-06T14:26:25.415" v="5" actId="6549"/>
        <pc:sldMkLst>
          <pc:docMk/>
          <pc:sldMk cId="1176862541" sldId="421"/>
        </pc:sldMkLst>
      </pc:sldChg>
      <pc:sldChg chg="modNotesTx">
        <pc:chgData name="Ian Dunn" userId="d88953b1-0a8b-4856-b703-a91710ac9be3" providerId="ADAL" clId="{FDEF6425-D8E5-4160-A54D-378AF2431F66}" dt="2025-05-06T14:26:49.597" v="12" actId="6549"/>
        <pc:sldMkLst>
          <pc:docMk/>
          <pc:sldMk cId="164991646" sldId="423"/>
        </pc:sldMkLst>
      </pc:sldChg>
      <pc:sldChg chg="modNotesTx">
        <pc:chgData name="Ian Dunn" userId="d88953b1-0a8b-4856-b703-a91710ac9be3" providerId="ADAL" clId="{FDEF6425-D8E5-4160-A54D-378AF2431F66}" dt="2025-05-06T14:26:53.772" v="14" actId="6549"/>
        <pc:sldMkLst>
          <pc:docMk/>
          <pc:sldMk cId="4114983652" sldId="424"/>
        </pc:sldMkLst>
      </pc:sldChg>
      <pc:sldChg chg="modNotesTx">
        <pc:chgData name="Ian Dunn" userId="d88953b1-0a8b-4856-b703-a91710ac9be3" providerId="ADAL" clId="{FDEF6425-D8E5-4160-A54D-378AF2431F66}" dt="2025-05-06T14:26:38.366" v="8" actId="6549"/>
        <pc:sldMkLst>
          <pc:docMk/>
          <pc:sldMk cId="3256221705" sldId="425"/>
        </pc:sldMkLst>
      </pc:sldChg>
      <pc:sldChg chg="modNotesTx">
        <pc:chgData name="Ian Dunn" userId="d88953b1-0a8b-4856-b703-a91710ac9be3" providerId="ADAL" clId="{FDEF6425-D8E5-4160-A54D-378AF2431F66}" dt="2025-05-06T14:26:40.895" v="9" actId="6549"/>
        <pc:sldMkLst>
          <pc:docMk/>
          <pc:sldMk cId="4160993761" sldId="426"/>
        </pc:sldMkLst>
      </pc:sldChg>
      <pc:sldChg chg="modNotesTx">
        <pc:chgData name="Ian Dunn" userId="d88953b1-0a8b-4856-b703-a91710ac9be3" providerId="ADAL" clId="{FDEF6425-D8E5-4160-A54D-378AF2431F66}" dt="2025-05-06T14:25:22.470" v="1" actId="6549"/>
        <pc:sldMkLst>
          <pc:docMk/>
          <pc:sldMk cId="3081992071" sldId="429"/>
        </pc:sldMkLst>
      </pc:sldChg>
      <pc:sldChg chg="modNotesTx">
        <pc:chgData name="Ian Dunn" userId="d88953b1-0a8b-4856-b703-a91710ac9be3" providerId="ADAL" clId="{FDEF6425-D8E5-4160-A54D-378AF2431F66}" dt="2025-05-06T14:26:43.102" v="10" actId="6549"/>
        <pc:sldMkLst>
          <pc:docMk/>
          <pc:sldMk cId="1901620671" sldId="432"/>
        </pc:sldMkLst>
      </pc:sldChg>
      <pc:sldChg chg="modNotesTx">
        <pc:chgData name="Ian Dunn" userId="d88953b1-0a8b-4856-b703-a91710ac9be3" providerId="ADAL" clId="{FDEF6425-D8E5-4160-A54D-378AF2431F66}" dt="2025-05-06T14:26:22.286" v="4" actId="6549"/>
        <pc:sldMkLst>
          <pc:docMk/>
          <pc:sldMk cId="3720974154" sldId="433"/>
        </pc:sldMkLst>
      </pc:sldChg>
      <pc:sldChg chg="modNotesTx">
        <pc:chgData name="Ian Dunn" userId="d88953b1-0a8b-4856-b703-a91710ac9be3" providerId="ADAL" clId="{FDEF6425-D8E5-4160-A54D-378AF2431F66}" dt="2025-05-06T14:26:57.750" v="15" actId="6549"/>
        <pc:sldMkLst>
          <pc:docMk/>
          <pc:sldMk cId="266565820" sldId="434"/>
        </pc:sldMkLst>
      </pc:sldChg>
    </pc:docChg>
  </pc:docChgLst>
  <pc:docChgLst>
    <pc:chgData name="Ian Dunn" userId="d88953b1-0a8b-4856-b703-a91710ac9be3" providerId="ADAL" clId="{9D596C3F-2383-49DA-AEF9-7C21EF39D0B5}"/>
    <pc:docChg chg="modSld">
      <pc:chgData name="Ian Dunn" userId="d88953b1-0a8b-4856-b703-a91710ac9be3" providerId="ADAL" clId="{9D596C3F-2383-49DA-AEF9-7C21EF39D0B5}" dt="2025-05-05T13:31:36.344" v="14" actId="1076"/>
      <pc:docMkLst>
        <pc:docMk/>
      </pc:docMkLst>
      <pc:sldChg chg="modSp mod">
        <pc:chgData name="Ian Dunn" userId="d88953b1-0a8b-4856-b703-a91710ac9be3" providerId="ADAL" clId="{9D596C3F-2383-49DA-AEF9-7C21EF39D0B5}" dt="2025-05-05T13:31:36.344" v="14" actId="1076"/>
        <pc:sldMkLst>
          <pc:docMk/>
          <pc:sldMk cId="3670089338" sldId="430"/>
        </pc:sldMkLst>
        <pc:spChg chg="mod">
          <ac:chgData name="Ian Dunn" userId="d88953b1-0a8b-4856-b703-a91710ac9be3" providerId="ADAL" clId="{9D596C3F-2383-49DA-AEF9-7C21EF39D0B5}" dt="2025-05-05T13:31:36.344" v="14" actId="1076"/>
          <ac:spMkLst>
            <pc:docMk/>
            <pc:sldMk cId="3670089338" sldId="430"/>
            <ac:spMk id="12" creationId="{07238C2D-692F-C874-6F7B-CF605E0CF3F0}"/>
          </ac:spMkLst>
        </pc:spChg>
      </pc:sldChg>
      <pc:sldChg chg="modNotesTx">
        <pc:chgData name="Ian Dunn" userId="d88953b1-0a8b-4856-b703-a91710ac9be3" providerId="ADAL" clId="{9D596C3F-2383-49DA-AEF9-7C21EF39D0B5}" dt="2025-05-05T13:31:32.263" v="13"/>
        <pc:sldMkLst>
          <pc:docMk/>
          <pc:sldMk cId="266565820" sldId="434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an\Downloads\StatProfile_Management_volume_EN.csv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ofia0.sharepoint.com/sites/grp_ofia/Shared%20Documents/001%20-%20Quarterly%20Filing/2025/Q2/bf-production-stat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ofia0.sharepoint.com/sites/grp_ofia/Shared%20Documents/001%20-%20Quarterly%20Filing/2025/Q2/bf-production-stat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ofia0.sharepoint.com/sites/grp_ofia/Shared%20Documents/001%20-%20Quarterly%20Filing/2025/Q2/bf-production-stat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ofia0.sharepoint.com/sites/grp_ofia/Shared%20Documents/001%20-%20Quarterly%20Filing/2024/Q3/bioenergy-stat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ofia0.sharepoint.com/sites/grp_ofia/Shared%20Documents/001%20-%20Quarterly%20Filing/2024/Q3/bioenergy-stats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5157377619337454E-2"/>
          <c:y val="0.24250769873338279"/>
          <c:w val="0.944624909405825"/>
          <c:h val="0.5943191163137268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0.12730550957539563"/>
                  <c:y val="-9.385246138216074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36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37216371-9F79-4734-B661-94D5E3FD6697}" type="VALUE">
                      <a:rPr lang="en-US" sz="3200" b="1">
                        <a:solidFill>
                          <a:sysClr val="windowText" lastClr="000000"/>
                        </a:solidFill>
                        <a:effectLst/>
                      </a:rPr>
                      <a:pPr>
                        <a:defRPr sz="3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[VALUE]</a:t>
                    </a:fld>
                    <a:endParaRPr lang="en-CA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6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C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9626075993391879"/>
                      <c:h val="0.1318927966025244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EB04-414E-866E-5745E4770B15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B04-414E-866E-5745E4770B15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B04-414E-866E-5745E4770B15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B04-414E-866E-5745E4770B15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B04-414E-866E-5745E4770B15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B04-414E-866E-5745E4770B15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B04-414E-866E-5745E4770B15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B04-414E-866E-5745E4770B15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B04-414E-866E-5745E4770B15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B04-414E-866E-5745E4770B15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B04-414E-866E-5745E4770B15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B04-414E-866E-5745E4770B15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EB04-414E-866E-5745E4770B15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B04-414E-866E-5745E4770B15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EB04-414E-866E-5745E4770B15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EB04-414E-866E-5745E4770B15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EB04-414E-866E-5745E4770B15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EB04-414E-866E-5745E4770B15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EB04-414E-866E-5745E4770B15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EB04-414E-866E-5745E4770B15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EB04-414E-866E-5745E4770B15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EB04-414E-866E-5745E4770B15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EB04-414E-866E-5745E4770B15}"/>
                </c:ext>
              </c:extLst>
            </c:dLbl>
            <c:dLbl>
              <c:idx val="23"/>
              <c:layout>
                <c:manualLayout>
                  <c:x val="-0.12756564646552473"/>
                  <c:y val="0.1200101137825833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400" b="1" i="0" u="none" strike="noStrike" kern="1200" baseline="0">
                        <a:solidFill>
                          <a:sysClr val="windowText" lastClr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8E90C7B5-9196-41E6-B5D9-790D780A3DBB}" type="VALUE">
                      <a:rPr lang="en-US" sz="3200" b="1">
                        <a:solidFill>
                          <a:sysClr val="windowText" lastClr="000000"/>
                        </a:solidFill>
                        <a:effectLst/>
                      </a:rPr>
                      <a:pPr>
                        <a:defRPr sz="2400" b="1">
                          <a:solidFill>
                            <a:sysClr val="windowText" lastClr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[VALUE]</a:t>
                    </a:fld>
                    <a:endParaRPr lang="en-CA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ysClr val="windowText" lastClr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C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9810117960757035"/>
                      <c:h val="0.1318927966025244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7-EB04-414E-866E-5745E4770B1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Sheet1!$A$1:$A$24</c:f>
              <c:numCache>
                <c:formatCode>General</c:formatCode>
                <c:ptCount val="2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</c:numCache>
            </c:numRef>
          </c:cat>
          <c:val>
            <c:numRef>
              <c:f>Sheet1!$B$1:$B$24</c:f>
              <c:numCache>
                <c:formatCode>#,##0</c:formatCode>
                <c:ptCount val="24"/>
                <c:pt idx="0">
                  <c:v>28647251</c:v>
                </c:pt>
                <c:pt idx="1">
                  <c:v>25544923</c:v>
                </c:pt>
                <c:pt idx="2">
                  <c:v>28430600</c:v>
                </c:pt>
                <c:pt idx="3">
                  <c:v>27565749</c:v>
                </c:pt>
                <c:pt idx="4">
                  <c:v>28099561</c:v>
                </c:pt>
                <c:pt idx="5">
                  <c:v>25711041</c:v>
                </c:pt>
                <c:pt idx="6">
                  <c:v>22089673</c:v>
                </c:pt>
                <c:pt idx="7">
                  <c:v>17518886</c:v>
                </c:pt>
                <c:pt idx="8">
                  <c:v>14184380</c:v>
                </c:pt>
                <c:pt idx="9">
                  <c:v>11790447</c:v>
                </c:pt>
                <c:pt idx="10">
                  <c:v>15287393</c:v>
                </c:pt>
                <c:pt idx="11">
                  <c:v>14309538</c:v>
                </c:pt>
                <c:pt idx="12">
                  <c:v>14356210</c:v>
                </c:pt>
                <c:pt idx="13">
                  <c:v>15547833</c:v>
                </c:pt>
                <c:pt idx="14">
                  <c:v>15714582</c:v>
                </c:pt>
                <c:pt idx="15">
                  <c:v>15828853</c:v>
                </c:pt>
                <c:pt idx="16">
                  <c:v>15123867</c:v>
                </c:pt>
                <c:pt idx="17">
                  <c:v>15176833</c:v>
                </c:pt>
                <c:pt idx="18">
                  <c:v>13803945</c:v>
                </c:pt>
                <c:pt idx="19">
                  <c:v>14792051</c:v>
                </c:pt>
                <c:pt idx="20">
                  <c:v>14025132</c:v>
                </c:pt>
                <c:pt idx="21">
                  <c:v>14172503</c:v>
                </c:pt>
                <c:pt idx="22">
                  <c:v>14172503</c:v>
                </c:pt>
                <c:pt idx="23">
                  <c:v>13214691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18-EB04-414E-866E-5745E4770B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77434431"/>
        <c:axId val="1577435391"/>
      </c:lineChart>
      <c:catAx>
        <c:axId val="15774344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77435391"/>
        <c:crosses val="autoZero"/>
        <c:auto val="1"/>
        <c:lblAlgn val="ctr"/>
        <c:lblOffset val="100"/>
        <c:noMultiLvlLbl val="0"/>
      </c:catAx>
      <c:valAx>
        <c:axId val="1577435391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15774344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223979212227546E-2"/>
          <c:y val="0"/>
          <c:w val="0.95902992221181549"/>
          <c:h val="0.87662680511263957"/>
        </c:manualLayout>
      </c:layout>
      <c:barChart>
        <c:barDir val="col"/>
        <c:grouping val="clustered"/>
        <c:varyColors val="0"/>
        <c:ser>
          <c:idx val="2"/>
          <c:order val="2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Pulp!$A$5:$A$6</c:f>
              <c:strCache>
                <c:ptCount val="2"/>
                <c:pt idx="0">
                  <c:v>All Ontario Facilities</c:v>
                </c:pt>
                <c:pt idx="1">
                  <c:v>Arauco Mato Grosso do Sul Mill, Brazil</c:v>
                </c:pt>
              </c:strCache>
            </c:strRef>
          </c:cat>
          <c:val>
            <c:numRef>
              <c:f>Pulp!$D$5:$D$6</c:f>
              <c:numCache>
                <c:formatCode>#,##0</c:formatCode>
                <c:ptCount val="2"/>
                <c:pt idx="0">
                  <c:v>1101000</c:v>
                </c:pt>
                <c:pt idx="1">
                  <c:v>3500000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47-4FA8-A6A9-66B238C8A9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5"/>
        <c:overlap val="-48"/>
        <c:axId val="842852400"/>
        <c:axId val="842850480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Pulp!$A$5:$A$6</c15:sqref>
                        </c15:formulaRef>
                      </c:ext>
                    </c:extLst>
                    <c:strCache>
                      <c:ptCount val="2"/>
                      <c:pt idx="0">
                        <c:v>All Ontario Facilities</c:v>
                      </c:pt>
                      <c:pt idx="1">
                        <c:v>Arauco Mato Grosso do Sul Mill, Brazil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Pulp!$B$5:$B$6</c15:sqref>
                        </c15:formulaRef>
                      </c:ext>
                    </c:extLst>
                    <c:numCache>
                      <c:formatCode>General</c:formatCode>
                      <c:ptCount val="2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B247-4FA8-A6A9-66B238C8A929}"/>
                  </c:ext>
                </c:extLst>
              </c15:ser>
            </c15:filteredBarSeries>
            <c15:filteredBarSeries>
              <c15:ser>
                <c:idx val="1"/>
                <c:order val="1"/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Pulp!$A$5:$A$6</c15:sqref>
                        </c15:formulaRef>
                      </c:ext>
                    </c:extLst>
                    <c:strCache>
                      <c:ptCount val="2"/>
                      <c:pt idx="0">
                        <c:v>All Ontario Facilities</c:v>
                      </c:pt>
                      <c:pt idx="1">
                        <c:v>Arauco Mato Grosso do Sul Mill, Brazil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Pulp!$C$5:$C$6</c15:sqref>
                        </c15:formulaRef>
                      </c:ext>
                    </c:extLst>
                    <c:numCache>
                      <c:formatCode>General</c:formatCode>
                      <c:ptCount val="2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B247-4FA8-A6A9-66B238C8A929}"/>
                  </c:ext>
                </c:extLst>
              </c15:ser>
            </c15:filteredBarSeries>
          </c:ext>
        </c:extLst>
      </c:barChart>
      <c:catAx>
        <c:axId val="842852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2850480"/>
        <c:crosses val="autoZero"/>
        <c:auto val="1"/>
        <c:lblAlgn val="ctr"/>
        <c:lblOffset val="100"/>
        <c:noMultiLvlLbl val="0"/>
      </c:catAx>
      <c:valAx>
        <c:axId val="842850480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842852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CA" sz="1800" b="1" dirty="0">
                <a:solidFill>
                  <a:schemeClr val="tx1"/>
                </a:solidFill>
              </a:rPr>
              <a:t>2024</a:t>
            </a:r>
            <a:r>
              <a:rPr lang="en-CA" sz="1800" b="1" baseline="0" dirty="0">
                <a:solidFill>
                  <a:schemeClr val="tx1"/>
                </a:solidFill>
              </a:rPr>
              <a:t> Ontario Lumber Production</a:t>
            </a:r>
          </a:p>
          <a:p>
            <a:pPr>
              <a:defRPr sz="1800" b="1"/>
            </a:pPr>
            <a:r>
              <a:rPr lang="en-CA" sz="4000" b="1" baseline="0" dirty="0">
                <a:solidFill>
                  <a:schemeClr val="tx1"/>
                </a:solidFill>
              </a:rPr>
              <a:t>2.08 Billion bf</a:t>
            </a:r>
            <a:endParaRPr lang="en-CA" sz="4000" b="1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13032540860419461"/>
          <c:y val="6.350267769624286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99658505522646"/>
          <c:y val="0.25196445783463867"/>
          <c:w val="0.7444272721615508"/>
          <c:h val="0.58220588301473375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69E-4D64-9368-2AB9E97B7DD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69E-4D64-9368-2AB9E97B7DD0}"/>
              </c:ext>
            </c:extLst>
          </c:dPt>
          <c:dLbls>
            <c:dLbl>
              <c:idx val="0"/>
              <c:layout>
                <c:manualLayout>
                  <c:x val="-0.25170939041616125"/>
                  <c:y val="-0.101777624956519"/>
                </c:manualLayout>
              </c:layout>
              <c:tx>
                <c:rich>
                  <a:bodyPr/>
                  <a:lstStyle/>
                  <a:p>
                    <a:fld id="{EF7CD5F7-95E4-441E-8EB4-52149E381681}" type="VALUE">
                      <a:rPr lang="en-US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CA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669E-4D64-9368-2AB9E97B7DD0}"/>
                </c:ext>
              </c:extLst>
            </c:dLbl>
            <c:dLbl>
              <c:idx val="1"/>
              <c:layout>
                <c:manualLayout>
                  <c:x val="0.24358973266080119"/>
                  <c:y val="8.78665383723680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69E-4D64-9368-2AB9E97B7DD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Sheet1!$A$1:$A$2</c:f>
              <c:strCache>
                <c:ptCount val="2"/>
                <c:pt idx="0">
                  <c:v>2024 Ontario SWL Exports to the US</c:v>
                </c:pt>
                <c:pt idx="1">
                  <c:v>2024 Domestic Sales</c:v>
                </c:pt>
              </c:strCache>
            </c:strRef>
          </c:cat>
          <c:val>
            <c:numRef>
              <c:f>Sheet1!$B$1:$B$2</c:f>
              <c:numCache>
                <c:formatCode>General</c:formatCode>
                <c:ptCount val="2"/>
                <c:pt idx="0">
                  <c:v>1.35</c:v>
                </c:pt>
                <c:pt idx="1">
                  <c:v>0.73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69E-4D64-9368-2AB9E97B7D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1880384867515323E-2"/>
          <c:y val="0.88448762922836599"/>
          <c:w val="0.89999991743582075"/>
          <c:h val="7.741083691014262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CA" sz="2000" b="1" dirty="0">
                <a:solidFill>
                  <a:schemeClr val="tx1"/>
                </a:solidFill>
              </a:rPr>
              <a:t>Ontario Mass Timber Projects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394612772971293"/>
          <c:y val="9.746698064165446E-2"/>
          <c:w val="0.84025141968898898"/>
          <c:h val="0.7469653303714306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Sheet1!$A$4:$A$7</c:f>
              <c:strCache>
                <c:ptCount val="4"/>
                <c:pt idx="0">
                  <c:v>UC/Completed Mass Timber Projects (227)</c:v>
                </c:pt>
                <c:pt idx="1">
                  <c:v>Projects 0-2 Years Out (16)</c:v>
                </c:pt>
                <c:pt idx="2">
                  <c:v>Active/Design 1-5 Years Out (55)</c:v>
                </c:pt>
                <c:pt idx="3">
                  <c:v>Leads 1-7+ Years Out (40)</c:v>
                </c:pt>
              </c:strCache>
            </c:strRef>
          </c:cat>
          <c:val>
            <c:numRef>
              <c:f>Sheet1!$B$4:$B$7</c:f>
              <c:numCache>
                <c:formatCode>General</c:formatCode>
                <c:ptCount val="4"/>
                <c:pt idx="0">
                  <c:v>0.127</c:v>
                </c:pt>
                <c:pt idx="1">
                  <c:v>1.2999999999999999E-2</c:v>
                </c:pt>
                <c:pt idx="2">
                  <c:v>2.8000000000000001E-2</c:v>
                </c:pt>
                <c:pt idx="3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C5-4D6F-9676-86D5C0F63D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43239823"/>
        <c:axId val="1743229743"/>
      </c:barChart>
      <c:catAx>
        <c:axId val="17432398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43229743"/>
        <c:crosses val="autoZero"/>
        <c:auto val="1"/>
        <c:lblAlgn val="ctr"/>
        <c:lblOffset val="100"/>
        <c:noMultiLvlLbl val="0"/>
      </c:catAx>
      <c:valAx>
        <c:axId val="174322974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432398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3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CA" sz="6000" b="1">
                <a:solidFill>
                  <a:schemeClr val="tx1"/>
                </a:solidFill>
              </a:rPr>
              <a:t>Biofuel &amp; Biomass </a:t>
            </a:r>
          </a:p>
          <a:p>
            <a:pPr algn="l">
              <a:defRPr sz="3600"/>
            </a:pPr>
            <a:r>
              <a:rPr lang="en-CA" sz="3200" b="1" baseline="0">
                <a:solidFill>
                  <a:schemeClr val="tx1"/>
                </a:solidFill>
              </a:rPr>
              <a:t>% of a Jurisdiction's Electricity Mix</a:t>
            </a:r>
            <a:endParaRPr lang="en-CA" sz="3200" b="1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2.9886352732632196E-2"/>
          <c:y val="0.159190282253471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3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7262847561865707E-2"/>
          <c:y val="3.5704509222721295E-2"/>
          <c:w val="0.91417177922480108"/>
          <c:h val="0.8931075994253605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Sheet1!$A$4:$B$4</c:f>
              <c:strCache>
                <c:ptCount val="2"/>
                <c:pt idx="0">
                  <c:v>Nuclear</c:v>
                </c:pt>
                <c:pt idx="1">
                  <c:v>2171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Sheet1!$C$3:$L$3</c:f>
              <c:strCache>
                <c:ptCount val="10"/>
                <c:pt idx="0">
                  <c:v>Ontario</c:v>
                </c:pt>
                <c:pt idx="1">
                  <c:v>NY</c:v>
                </c:pt>
                <c:pt idx="2">
                  <c:v>Michigan</c:v>
                </c:pt>
                <c:pt idx="3">
                  <c:v>Georgia</c:v>
                </c:pt>
                <c:pt idx="4">
                  <c:v>Sweden</c:v>
                </c:pt>
                <c:pt idx="5">
                  <c:v>Germany</c:v>
                </c:pt>
                <c:pt idx="6">
                  <c:v>UK</c:v>
                </c:pt>
                <c:pt idx="7">
                  <c:v>Maine</c:v>
                </c:pt>
                <c:pt idx="8">
                  <c:v>Finland</c:v>
                </c:pt>
                <c:pt idx="9">
                  <c:v>Vermont</c:v>
                </c:pt>
              </c:strCache>
            </c:strRef>
          </c:cat>
          <c:val>
            <c:numRef>
              <c:f>Sheet1!$C$4:$L$4</c:f>
            </c:numRef>
          </c:val>
          <c:extLst>
            <c:ext xmlns:c16="http://schemas.microsoft.com/office/drawing/2014/chart" uri="{C3380CC4-5D6E-409C-BE32-E72D297353CC}">
              <c16:uniqueId val="{00000000-E30C-46B2-B7A3-022DC693D526}"/>
            </c:ext>
          </c:extLst>
        </c:ser>
        <c:ser>
          <c:idx val="1"/>
          <c:order val="1"/>
          <c:tx>
            <c:strRef>
              <c:f>Sheet1!$A$5:$B$5</c:f>
              <c:strCache>
                <c:ptCount val="2"/>
                <c:pt idx="0">
                  <c:v>Hydro</c:v>
                </c:pt>
                <c:pt idx="1">
                  <c:v>591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Sheet1!$C$3:$L$3</c:f>
              <c:strCache>
                <c:ptCount val="10"/>
                <c:pt idx="0">
                  <c:v>Ontario</c:v>
                </c:pt>
                <c:pt idx="1">
                  <c:v>NY</c:v>
                </c:pt>
                <c:pt idx="2">
                  <c:v>Michigan</c:v>
                </c:pt>
                <c:pt idx="3">
                  <c:v>Georgia</c:v>
                </c:pt>
                <c:pt idx="4">
                  <c:v>Sweden</c:v>
                </c:pt>
                <c:pt idx="5">
                  <c:v>Germany</c:v>
                </c:pt>
                <c:pt idx="6">
                  <c:v>UK</c:v>
                </c:pt>
                <c:pt idx="7">
                  <c:v>Maine</c:v>
                </c:pt>
                <c:pt idx="8">
                  <c:v>Finland</c:v>
                </c:pt>
                <c:pt idx="9">
                  <c:v>Vermont</c:v>
                </c:pt>
              </c:strCache>
            </c:strRef>
          </c:cat>
          <c:val>
            <c:numRef>
              <c:f>Sheet1!$C$5:$L$5</c:f>
            </c:numRef>
          </c:val>
          <c:extLst>
            <c:ext xmlns:c16="http://schemas.microsoft.com/office/drawing/2014/chart" uri="{C3380CC4-5D6E-409C-BE32-E72D297353CC}">
              <c16:uniqueId val="{00000001-E30C-46B2-B7A3-022DC693D526}"/>
            </c:ext>
          </c:extLst>
        </c:ser>
        <c:ser>
          <c:idx val="2"/>
          <c:order val="2"/>
          <c:tx>
            <c:strRef>
              <c:f>Sheet1!$A$6:$B$6</c:f>
              <c:strCache>
                <c:ptCount val="2"/>
                <c:pt idx="0">
                  <c:v>Gas/Oil</c:v>
                </c:pt>
                <c:pt idx="1">
                  <c:v>333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Sheet1!$C$3:$L$3</c:f>
              <c:strCache>
                <c:ptCount val="10"/>
                <c:pt idx="0">
                  <c:v>Ontario</c:v>
                </c:pt>
                <c:pt idx="1">
                  <c:v>NY</c:v>
                </c:pt>
                <c:pt idx="2">
                  <c:v>Michigan</c:v>
                </c:pt>
                <c:pt idx="3">
                  <c:v>Georgia</c:v>
                </c:pt>
                <c:pt idx="4">
                  <c:v>Sweden</c:v>
                </c:pt>
                <c:pt idx="5">
                  <c:v>Germany</c:v>
                </c:pt>
                <c:pt idx="6">
                  <c:v>UK</c:v>
                </c:pt>
                <c:pt idx="7">
                  <c:v>Maine</c:v>
                </c:pt>
                <c:pt idx="8">
                  <c:v>Finland</c:v>
                </c:pt>
                <c:pt idx="9">
                  <c:v>Vermont</c:v>
                </c:pt>
              </c:strCache>
            </c:strRef>
          </c:cat>
          <c:val>
            <c:numRef>
              <c:f>Sheet1!$C$6:$L$6</c:f>
            </c:numRef>
          </c:val>
          <c:extLst>
            <c:ext xmlns:c16="http://schemas.microsoft.com/office/drawing/2014/chart" uri="{C3380CC4-5D6E-409C-BE32-E72D297353CC}">
              <c16:uniqueId val="{00000002-E30C-46B2-B7A3-022DC693D526}"/>
            </c:ext>
          </c:extLst>
        </c:ser>
        <c:ser>
          <c:idx val="3"/>
          <c:order val="3"/>
          <c:tx>
            <c:strRef>
              <c:f>Sheet1!$A$7:$B$7</c:f>
              <c:strCache>
                <c:ptCount val="2"/>
                <c:pt idx="0">
                  <c:v>Wind</c:v>
                </c:pt>
                <c:pt idx="1">
                  <c:v>320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Sheet1!$C$3:$L$3</c:f>
              <c:strCache>
                <c:ptCount val="10"/>
                <c:pt idx="0">
                  <c:v>Ontario</c:v>
                </c:pt>
                <c:pt idx="1">
                  <c:v>NY</c:v>
                </c:pt>
                <c:pt idx="2">
                  <c:v>Michigan</c:v>
                </c:pt>
                <c:pt idx="3">
                  <c:v>Georgia</c:v>
                </c:pt>
                <c:pt idx="4">
                  <c:v>Sweden</c:v>
                </c:pt>
                <c:pt idx="5">
                  <c:v>Germany</c:v>
                </c:pt>
                <c:pt idx="6">
                  <c:v>UK</c:v>
                </c:pt>
                <c:pt idx="7">
                  <c:v>Maine</c:v>
                </c:pt>
                <c:pt idx="8">
                  <c:v>Finland</c:v>
                </c:pt>
                <c:pt idx="9">
                  <c:v>Vermont</c:v>
                </c:pt>
              </c:strCache>
            </c:strRef>
          </c:cat>
          <c:val>
            <c:numRef>
              <c:f>Sheet1!$C$7:$L$7</c:f>
            </c:numRef>
          </c:val>
          <c:extLst>
            <c:ext xmlns:c16="http://schemas.microsoft.com/office/drawing/2014/chart" uri="{C3380CC4-5D6E-409C-BE32-E72D297353CC}">
              <c16:uniqueId val="{00000003-E30C-46B2-B7A3-022DC693D526}"/>
            </c:ext>
          </c:extLst>
        </c:ser>
        <c:ser>
          <c:idx val="4"/>
          <c:order val="4"/>
          <c:tx>
            <c:strRef>
              <c:f>Sheet1!$A$8:$B$8</c:f>
              <c:strCache>
                <c:ptCount val="2"/>
                <c:pt idx="0">
                  <c:v>Solar</c:v>
                </c:pt>
                <c:pt idx="1">
                  <c:v>110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Sheet1!$C$3:$L$3</c:f>
              <c:strCache>
                <c:ptCount val="10"/>
                <c:pt idx="0">
                  <c:v>Ontario</c:v>
                </c:pt>
                <c:pt idx="1">
                  <c:v>NY</c:v>
                </c:pt>
                <c:pt idx="2">
                  <c:v>Michigan</c:v>
                </c:pt>
                <c:pt idx="3">
                  <c:v>Georgia</c:v>
                </c:pt>
                <c:pt idx="4">
                  <c:v>Sweden</c:v>
                </c:pt>
                <c:pt idx="5">
                  <c:v>Germany</c:v>
                </c:pt>
                <c:pt idx="6">
                  <c:v>UK</c:v>
                </c:pt>
                <c:pt idx="7">
                  <c:v>Maine</c:v>
                </c:pt>
                <c:pt idx="8">
                  <c:v>Finland</c:v>
                </c:pt>
                <c:pt idx="9">
                  <c:v>Vermont</c:v>
                </c:pt>
              </c:strCache>
            </c:strRef>
          </c:cat>
          <c:val>
            <c:numRef>
              <c:f>Sheet1!$C$8:$L$8</c:f>
            </c:numRef>
          </c:val>
          <c:extLst>
            <c:ext xmlns:c16="http://schemas.microsoft.com/office/drawing/2014/chart" uri="{C3380CC4-5D6E-409C-BE32-E72D297353CC}">
              <c16:uniqueId val="{00000004-E30C-46B2-B7A3-022DC693D526}"/>
            </c:ext>
          </c:extLst>
        </c:ser>
        <c:ser>
          <c:idx val="5"/>
          <c:order val="5"/>
          <c:tx>
            <c:strRef>
              <c:f>Sheet1!$A$9:$B$9</c:f>
              <c:strCache>
                <c:ptCount val="2"/>
                <c:pt idx="0">
                  <c:v>Biofuel &amp; Biomass</c:v>
                </c:pt>
                <c:pt idx="1">
                  <c:v>24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1F02-4084-A690-D6892B8DFCBF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287E-4CE2-BBB8-0F5638120552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87E-4CE2-BBB8-0F5638120552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287E-4CE2-BBB8-0F5638120552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0E60-4A34-9ED4-4181BB7DB983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287E-4CE2-BBB8-0F5638120552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87E-4CE2-BBB8-0F5638120552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0E60-4A34-9ED4-4181BB7DB983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0.3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C-1F02-4084-A690-D6892B8DFCB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Sheet1!$C$3:$L$3</c:f>
              <c:strCache>
                <c:ptCount val="10"/>
                <c:pt idx="0">
                  <c:v>Ontario</c:v>
                </c:pt>
                <c:pt idx="1">
                  <c:v>NY</c:v>
                </c:pt>
                <c:pt idx="2">
                  <c:v>Michigan</c:v>
                </c:pt>
                <c:pt idx="3">
                  <c:v>Georgia</c:v>
                </c:pt>
                <c:pt idx="4">
                  <c:v>Sweden</c:v>
                </c:pt>
                <c:pt idx="5">
                  <c:v>Germany</c:v>
                </c:pt>
                <c:pt idx="6">
                  <c:v>UK</c:v>
                </c:pt>
                <c:pt idx="7">
                  <c:v>Maine</c:v>
                </c:pt>
                <c:pt idx="8">
                  <c:v>Finland</c:v>
                </c:pt>
                <c:pt idx="9">
                  <c:v>Vermont</c:v>
                </c:pt>
              </c:strCache>
            </c:strRef>
          </c:cat>
          <c:val>
            <c:numRef>
              <c:f>Sheet1!$C$9:$L$9</c:f>
              <c:numCache>
                <c:formatCode>General</c:formatCode>
                <c:ptCount val="10"/>
                <c:pt idx="0" formatCode="0.0">
                  <c:v>0.4</c:v>
                </c:pt>
                <c:pt idx="1">
                  <c:v>1.3</c:v>
                </c:pt>
                <c:pt idx="2">
                  <c:v>1.6</c:v>
                </c:pt>
                <c:pt idx="3">
                  <c:v>3.9</c:v>
                </c:pt>
                <c:pt idx="4">
                  <c:v>5.4</c:v>
                </c:pt>
                <c:pt idx="5">
                  <c:v>7.1</c:v>
                </c:pt>
                <c:pt idx="6">
                  <c:v>9.5</c:v>
                </c:pt>
                <c:pt idx="7">
                  <c:v>13.7</c:v>
                </c:pt>
                <c:pt idx="8">
                  <c:v>16.5</c:v>
                </c:pt>
                <c:pt idx="9">
                  <c:v>17.3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30C-46B2-B7A3-022DC693D5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"/>
        <c:axId val="1433783615"/>
        <c:axId val="1433774975"/>
      </c:barChart>
      <c:catAx>
        <c:axId val="14337836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33774975"/>
        <c:crosses val="autoZero"/>
        <c:auto val="1"/>
        <c:lblAlgn val="ctr"/>
        <c:lblOffset val="100"/>
        <c:noMultiLvlLbl val="0"/>
      </c:catAx>
      <c:valAx>
        <c:axId val="1433774975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14337836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684739682818587"/>
          <c:y val="0.17920303110740385"/>
          <c:w val="0.30918873527027874"/>
          <c:h val="0.72912129922265434"/>
        </c:manualLayout>
      </c:layout>
      <c:pieChart>
        <c:varyColors val="1"/>
        <c:ser>
          <c:idx val="0"/>
          <c:order val="0"/>
          <c:cat>
            <c:strRef>
              <c:f>Sheet1!$A$39:$A$44</c:f>
              <c:strCache>
                <c:ptCount val="6"/>
                <c:pt idx="0">
                  <c:v>Biofuels &amp; Emerging Energy</c:v>
                </c:pt>
                <c:pt idx="1">
                  <c:v>Coal, Coke &amp; Coke Oven Gas</c:v>
                </c:pt>
                <c:pt idx="2">
                  <c:v>Electricity</c:v>
                </c:pt>
                <c:pt idx="3">
                  <c:v>Natural Gas</c:v>
                </c:pt>
                <c:pt idx="4">
                  <c:v>Hydrogen</c:v>
                </c:pt>
                <c:pt idx="5">
                  <c:v>Oil Products</c:v>
                </c:pt>
              </c:strCache>
            </c:strRef>
          </c:cat>
          <c:val>
            <c:numRef>
              <c:f>Sheet1!$B$39:$B$44</c:f>
            </c:numRef>
          </c:val>
          <c:extLst>
            <c:ext xmlns:c16="http://schemas.microsoft.com/office/drawing/2014/chart" uri="{C3380CC4-5D6E-409C-BE32-E72D297353CC}">
              <c16:uniqueId val="{00000000-771B-4DD8-98F3-5DBF2A8599F0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771B-4DD8-98F3-5DBF2A8599F0}"/>
              </c:ext>
            </c:extLst>
          </c:dPt>
          <c:dPt>
            <c:idx val="1"/>
            <c:bubble3D val="0"/>
            <c:spPr>
              <a:solidFill>
                <a:schemeClr val="accent4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771B-4DD8-98F3-5DBF2A8599F0}"/>
              </c:ext>
            </c:extLst>
          </c:dPt>
          <c:dPt>
            <c:idx val="2"/>
            <c:bubble3D val="0"/>
            <c:spPr>
              <a:solidFill>
                <a:schemeClr val="bg2">
                  <a:lumMod val="2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771B-4DD8-98F3-5DBF2A8599F0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C1C-4334-AEA4-B53AB59C2350}"/>
              </c:ext>
            </c:extLst>
          </c:dPt>
          <c:dPt>
            <c:idx val="4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C1C-4334-AEA4-B53AB59C2350}"/>
              </c:ext>
            </c:extLst>
          </c:dPt>
          <c:dPt>
            <c:idx val="5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5C1C-4334-AEA4-B53AB59C2350}"/>
              </c:ext>
            </c:extLst>
          </c:dPt>
          <c:dLbls>
            <c:dLbl>
              <c:idx val="0"/>
              <c:layout>
                <c:manualLayout>
                  <c:x val="8.8559526778477546E-2"/>
                  <c:y val="-2.6523442859836977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71B-4DD8-98F3-5DBF2A8599F0}"/>
                </c:ext>
              </c:extLst>
            </c:dLbl>
            <c:dLbl>
              <c:idx val="1"/>
              <c:layout>
                <c:manualLayout>
                  <c:x val="0.14360371239988881"/>
                  <c:y val="0.20423051002074466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71B-4DD8-98F3-5DBF2A8599F0}"/>
                </c:ext>
              </c:extLst>
            </c:dLbl>
            <c:dLbl>
              <c:idx val="2"/>
              <c:layout>
                <c:manualLayout>
                  <c:x val="5.5907050428217586E-2"/>
                  <c:y val="0.18574015023987786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2819250236639101"/>
                      <c:h val="0.2103456445203312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771B-4DD8-98F3-5DBF2A8599F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Sheet1!$A$39:$A$44</c:f>
              <c:strCache>
                <c:ptCount val="6"/>
                <c:pt idx="0">
                  <c:v>Biofuels &amp; Emerging Energy</c:v>
                </c:pt>
                <c:pt idx="1">
                  <c:v>Coal, Coke &amp; Coke Oven Gas</c:v>
                </c:pt>
                <c:pt idx="2">
                  <c:v>Electricity</c:v>
                </c:pt>
                <c:pt idx="3">
                  <c:v>Natural Gas</c:v>
                </c:pt>
                <c:pt idx="4">
                  <c:v>Hydrogen</c:v>
                </c:pt>
                <c:pt idx="5">
                  <c:v>Oil Products</c:v>
                </c:pt>
              </c:strCache>
            </c:strRef>
          </c:cat>
          <c:val>
            <c:numRef>
              <c:f>Sheet1!$C$39:$C$44</c:f>
              <c:numCache>
                <c:formatCode>0.0%</c:formatCode>
                <c:ptCount val="6"/>
                <c:pt idx="0">
                  <c:v>5.8299999999999998E-2</c:v>
                </c:pt>
                <c:pt idx="1">
                  <c:v>3.4200000000000001E-2</c:v>
                </c:pt>
                <c:pt idx="2">
                  <c:v>0.1792</c:v>
                </c:pt>
                <c:pt idx="3">
                  <c:v>0.29749999999999999</c:v>
                </c:pt>
                <c:pt idx="4">
                  <c:v>6.9999999999999999E-4</c:v>
                </c:pt>
                <c:pt idx="5">
                  <c:v>0.43080000000000002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771B-4DD8-98F3-5DBF2A8599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5E4CC6-F8F9-4E14-AAC2-D5BC835BC9A4}" type="doc">
      <dgm:prSet loTypeId="urn:microsoft.com/office/officeart/2005/8/layout/hList7" loCatId="process" qsTypeId="urn:microsoft.com/office/officeart/2005/8/quickstyle/simple1" qsCatId="simple" csTypeId="urn:microsoft.com/office/officeart/2005/8/colors/accent0_3" csCatId="mainScheme" phldr="1"/>
      <dgm:spPr/>
    </dgm:pt>
    <dgm:pt modelId="{07885329-3BB5-4987-B93F-26825EBFD2E7}">
      <dgm:prSet phldrT="[Text]"/>
      <dgm:spPr/>
      <dgm:t>
        <a:bodyPr/>
        <a:lstStyle/>
        <a:p>
          <a:r>
            <a:rPr lang="en-CA"/>
            <a:t>Woodlands</a:t>
          </a:r>
        </a:p>
      </dgm:t>
    </dgm:pt>
    <dgm:pt modelId="{8C6EF873-24B5-4916-8A38-CB88959F9C60}" type="parTrans" cxnId="{7F658BE2-F274-4984-A50C-901233D125DC}">
      <dgm:prSet/>
      <dgm:spPr/>
      <dgm:t>
        <a:bodyPr/>
        <a:lstStyle/>
        <a:p>
          <a:endParaRPr lang="en-CA"/>
        </a:p>
      </dgm:t>
    </dgm:pt>
    <dgm:pt modelId="{349E4A7B-9B73-4CFE-A1B6-E24D47C4D83B}" type="sibTrans" cxnId="{7F658BE2-F274-4984-A50C-901233D125DC}">
      <dgm:prSet/>
      <dgm:spPr/>
      <dgm:t>
        <a:bodyPr/>
        <a:lstStyle/>
        <a:p>
          <a:endParaRPr lang="en-CA"/>
        </a:p>
      </dgm:t>
    </dgm:pt>
    <dgm:pt modelId="{D13FC51C-9F02-4B1C-ADFE-298139390D48}">
      <dgm:prSet phldrT="[Text]"/>
      <dgm:spPr/>
      <dgm:t>
        <a:bodyPr/>
        <a:lstStyle/>
        <a:p>
          <a:r>
            <a:rPr lang="en-CA"/>
            <a:t>Mills</a:t>
          </a:r>
        </a:p>
      </dgm:t>
    </dgm:pt>
    <dgm:pt modelId="{E267140F-B1AD-4E14-8E24-827FB4DEE8D2}" type="parTrans" cxnId="{D0572F40-8DD5-4BDF-AF6C-BCC859036936}">
      <dgm:prSet/>
      <dgm:spPr/>
      <dgm:t>
        <a:bodyPr/>
        <a:lstStyle/>
        <a:p>
          <a:endParaRPr lang="en-CA"/>
        </a:p>
      </dgm:t>
    </dgm:pt>
    <dgm:pt modelId="{DC9F39D3-25E3-4293-BF15-394B5FFA75B8}" type="sibTrans" cxnId="{D0572F40-8DD5-4BDF-AF6C-BCC859036936}">
      <dgm:prSet/>
      <dgm:spPr/>
      <dgm:t>
        <a:bodyPr/>
        <a:lstStyle/>
        <a:p>
          <a:endParaRPr lang="en-CA"/>
        </a:p>
      </dgm:t>
    </dgm:pt>
    <dgm:pt modelId="{9BB78596-1931-413F-8E9F-EE7D484EF738}">
      <dgm:prSet phldrT="[Text]"/>
      <dgm:spPr/>
      <dgm:t>
        <a:bodyPr/>
        <a:lstStyle/>
        <a:p>
          <a:r>
            <a:rPr lang="en-CA"/>
            <a:t>Markets</a:t>
          </a:r>
        </a:p>
      </dgm:t>
    </dgm:pt>
    <dgm:pt modelId="{51077075-F130-4C91-901D-98AD6F3A83B2}" type="parTrans" cxnId="{CCC527A5-CB90-43E6-BC0D-DB5EBB940F68}">
      <dgm:prSet/>
      <dgm:spPr/>
      <dgm:t>
        <a:bodyPr/>
        <a:lstStyle/>
        <a:p>
          <a:endParaRPr lang="en-CA"/>
        </a:p>
      </dgm:t>
    </dgm:pt>
    <dgm:pt modelId="{69B48E56-7879-497F-92FA-F7F85F4C1F11}" type="sibTrans" cxnId="{CCC527A5-CB90-43E6-BC0D-DB5EBB940F68}">
      <dgm:prSet/>
      <dgm:spPr/>
      <dgm:t>
        <a:bodyPr/>
        <a:lstStyle/>
        <a:p>
          <a:endParaRPr lang="en-CA"/>
        </a:p>
      </dgm:t>
    </dgm:pt>
    <dgm:pt modelId="{2AE5C0B3-92D3-4A39-806D-4F41BC8E5FB0}" type="pres">
      <dgm:prSet presAssocID="{575E4CC6-F8F9-4E14-AAC2-D5BC835BC9A4}" presName="Name0" presStyleCnt="0">
        <dgm:presLayoutVars>
          <dgm:dir/>
          <dgm:resizeHandles val="exact"/>
        </dgm:presLayoutVars>
      </dgm:prSet>
      <dgm:spPr/>
    </dgm:pt>
    <dgm:pt modelId="{BBBFBD96-126F-4B4D-95A0-0E90F0124121}" type="pres">
      <dgm:prSet presAssocID="{575E4CC6-F8F9-4E14-AAC2-D5BC835BC9A4}" presName="fgShape" presStyleLbl="fgShp" presStyleIdx="0" presStyleCnt="1"/>
      <dgm:spPr/>
    </dgm:pt>
    <dgm:pt modelId="{87CE81BA-458F-47E4-B26B-B1C7E36A957F}" type="pres">
      <dgm:prSet presAssocID="{575E4CC6-F8F9-4E14-AAC2-D5BC835BC9A4}" presName="linComp" presStyleCnt="0"/>
      <dgm:spPr/>
    </dgm:pt>
    <dgm:pt modelId="{60B84C41-4EDD-4FD3-A349-68DE9C551B9F}" type="pres">
      <dgm:prSet presAssocID="{07885329-3BB5-4987-B93F-26825EBFD2E7}" presName="compNode" presStyleCnt="0"/>
      <dgm:spPr/>
    </dgm:pt>
    <dgm:pt modelId="{DF600CED-DFCB-49A8-B6B2-E1D123217C7E}" type="pres">
      <dgm:prSet presAssocID="{07885329-3BB5-4987-B93F-26825EBFD2E7}" presName="bkgdShape" presStyleLbl="node1" presStyleIdx="0" presStyleCnt="3"/>
      <dgm:spPr/>
    </dgm:pt>
    <dgm:pt modelId="{0EC7AB01-2F62-4EDF-AE62-D637D848AC7F}" type="pres">
      <dgm:prSet presAssocID="{07885329-3BB5-4987-B93F-26825EBFD2E7}" presName="nodeTx" presStyleLbl="node1" presStyleIdx="0" presStyleCnt="3">
        <dgm:presLayoutVars>
          <dgm:bulletEnabled val="1"/>
        </dgm:presLayoutVars>
      </dgm:prSet>
      <dgm:spPr/>
    </dgm:pt>
    <dgm:pt modelId="{F4BA925A-81BC-413E-A92F-41D13D22DA6B}" type="pres">
      <dgm:prSet presAssocID="{07885329-3BB5-4987-B93F-26825EBFD2E7}" presName="invisiNode" presStyleLbl="node1" presStyleIdx="0" presStyleCnt="3"/>
      <dgm:spPr/>
    </dgm:pt>
    <dgm:pt modelId="{ECEF808C-EF4A-4C39-9965-70E7754DC808}" type="pres">
      <dgm:prSet presAssocID="{07885329-3BB5-4987-B93F-26825EBFD2E7}" presName="imagNode" presStyleLbl="fgImgPlace1" presStyleIdx="0" presStyleCnt="3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erial view of green treetops"/>
        </a:ext>
      </dgm:extLst>
    </dgm:pt>
    <dgm:pt modelId="{36F190A0-EEB3-48F6-A1EB-8B45DA630DAE}" type="pres">
      <dgm:prSet presAssocID="{349E4A7B-9B73-4CFE-A1B6-E24D47C4D83B}" presName="sibTrans" presStyleLbl="sibTrans2D1" presStyleIdx="0" presStyleCnt="0"/>
      <dgm:spPr/>
    </dgm:pt>
    <dgm:pt modelId="{16EE498D-A20C-4FD1-BF76-D5B350EF93E9}" type="pres">
      <dgm:prSet presAssocID="{D13FC51C-9F02-4B1C-ADFE-298139390D48}" presName="compNode" presStyleCnt="0"/>
      <dgm:spPr/>
    </dgm:pt>
    <dgm:pt modelId="{D8191F44-3EE6-4EF8-A8BB-243012A5645A}" type="pres">
      <dgm:prSet presAssocID="{D13FC51C-9F02-4B1C-ADFE-298139390D48}" presName="bkgdShape" presStyleLbl="node1" presStyleIdx="1" presStyleCnt="3"/>
      <dgm:spPr/>
    </dgm:pt>
    <dgm:pt modelId="{A70E03B0-E4BF-40A2-8EBF-DFDB3C05321F}" type="pres">
      <dgm:prSet presAssocID="{D13FC51C-9F02-4B1C-ADFE-298139390D48}" presName="nodeTx" presStyleLbl="node1" presStyleIdx="1" presStyleCnt="3">
        <dgm:presLayoutVars>
          <dgm:bulletEnabled val="1"/>
        </dgm:presLayoutVars>
      </dgm:prSet>
      <dgm:spPr/>
    </dgm:pt>
    <dgm:pt modelId="{B93D0F04-F055-4592-BBAC-7CA990C49496}" type="pres">
      <dgm:prSet presAssocID="{D13FC51C-9F02-4B1C-ADFE-298139390D48}" presName="invisiNode" presStyleLbl="node1" presStyleIdx="1" presStyleCnt="3"/>
      <dgm:spPr/>
    </dgm:pt>
    <dgm:pt modelId="{4E9BBD1F-F9E2-4152-8346-560763912784}" type="pres">
      <dgm:prSet presAssocID="{D13FC51C-9F02-4B1C-ADFE-298139390D48}" presName="imagNode" presStyleLbl="fgImgPlace1" presStyleIdx="1" presStyleCnt="3"/>
      <dgm:spPr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A3C9794F-0A2C-4B56-9506-FEA7D9561A98}" type="pres">
      <dgm:prSet presAssocID="{DC9F39D3-25E3-4293-BF15-394B5FFA75B8}" presName="sibTrans" presStyleLbl="sibTrans2D1" presStyleIdx="0" presStyleCnt="0"/>
      <dgm:spPr/>
    </dgm:pt>
    <dgm:pt modelId="{6929E320-550B-40BB-9184-C3B8C59234BE}" type="pres">
      <dgm:prSet presAssocID="{9BB78596-1931-413F-8E9F-EE7D484EF738}" presName="compNode" presStyleCnt="0"/>
      <dgm:spPr/>
    </dgm:pt>
    <dgm:pt modelId="{47467E3E-509E-49C7-85A9-B9D46610F895}" type="pres">
      <dgm:prSet presAssocID="{9BB78596-1931-413F-8E9F-EE7D484EF738}" presName="bkgdShape" presStyleLbl="node1" presStyleIdx="2" presStyleCnt="3"/>
      <dgm:spPr/>
    </dgm:pt>
    <dgm:pt modelId="{C7C7E1B4-08EB-4ADF-8C9F-3512E6DFE2D3}" type="pres">
      <dgm:prSet presAssocID="{9BB78596-1931-413F-8E9F-EE7D484EF738}" presName="nodeTx" presStyleLbl="node1" presStyleIdx="2" presStyleCnt="3">
        <dgm:presLayoutVars>
          <dgm:bulletEnabled val="1"/>
        </dgm:presLayoutVars>
      </dgm:prSet>
      <dgm:spPr/>
    </dgm:pt>
    <dgm:pt modelId="{DDFD3B5F-96AC-4A5F-97EC-752AFB0F3854}" type="pres">
      <dgm:prSet presAssocID="{9BB78596-1931-413F-8E9F-EE7D484EF738}" presName="invisiNode" presStyleLbl="node1" presStyleIdx="2" presStyleCnt="3"/>
      <dgm:spPr/>
    </dgm:pt>
    <dgm:pt modelId="{D63824F5-A486-4F14-99CA-D7464DEE7A55}" type="pres">
      <dgm:prSet presAssocID="{9BB78596-1931-413F-8E9F-EE7D484EF738}" presName="imagNode" presStyleLbl="fgImgPlace1" presStyleIdx="2" presStyleCnt="3"/>
      <dgm:spPr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arge truck on a highway"/>
        </a:ext>
      </dgm:extLst>
    </dgm:pt>
  </dgm:ptLst>
  <dgm:cxnLst>
    <dgm:cxn modelId="{AFEC7E29-68C2-4650-B0B5-8DD6F477E0CB}" type="presOf" srcId="{07885329-3BB5-4987-B93F-26825EBFD2E7}" destId="{DF600CED-DFCB-49A8-B6B2-E1D123217C7E}" srcOrd="0" destOrd="0" presId="urn:microsoft.com/office/officeart/2005/8/layout/hList7"/>
    <dgm:cxn modelId="{CB84FA31-584C-4E3C-B85E-7F2B2C19E9EA}" type="presOf" srcId="{D13FC51C-9F02-4B1C-ADFE-298139390D48}" destId="{A70E03B0-E4BF-40A2-8EBF-DFDB3C05321F}" srcOrd="1" destOrd="0" presId="urn:microsoft.com/office/officeart/2005/8/layout/hList7"/>
    <dgm:cxn modelId="{8DB4863D-B562-4CF4-A22B-55C24682ECB0}" type="presOf" srcId="{DC9F39D3-25E3-4293-BF15-394B5FFA75B8}" destId="{A3C9794F-0A2C-4B56-9506-FEA7D9561A98}" srcOrd="0" destOrd="0" presId="urn:microsoft.com/office/officeart/2005/8/layout/hList7"/>
    <dgm:cxn modelId="{D0572F40-8DD5-4BDF-AF6C-BCC859036936}" srcId="{575E4CC6-F8F9-4E14-AAC2-D5BC835BC9A4}" destId="{D13FC51C-9F02-4B1C-ADFE-298139390D48}" srcOrd="1" destOrd="0" parTransId="{E267140F-B1AD-4E14-8E24-827FB4DEE8D2}" sibTransId="{DC9F39D3-25E3-4293-BF15-394B5FFA75B8}"/>
    <dgm:cxn modelId="{1308745F-4961-44E1-A924-A1E8DEEB2D19}" type="presOf" srcId="{D13FC51C-9F02-4B1C-ADFE-298139390D48}" destId="{D8191F44-3EE6-4EF8-A8BB-243012A5645A}" srcOrd="0" destOrd="0" presId="urn:microsoft.com/office/officeart/2005/8/layout/hList7"/>
    <dgm:cxn modelId="{A58A4B89-E98F-404A-B91F-20DEE33A1B1C}" type="presOf" srcId="{9BB78596-1931-413F-8E9F-EE7D484EF738}" destId="{47467E3E-509E-49C7-85A9-B9D46610F895}" srcOrd="0" destOrd="0" presId="urn:microsoft.com/office/officeart/2005/8/layout/hList7"/>
    <dgm:cxn modelId="{D239279D-0614-4CF4-BF89-78174E519517}" type="presOf" srcId="{07885329-3BB5-4987-B93F-26825EBFD2E7}" destId="{0EC7AB01-2F62-4EDF-AE62-D637D848AC7F}" srcOrd="1" destOrd="0" presId="urn:microsoft.com/office/officeart/2005/8/layout/hList7"/>
    <dgm:cxn modelId="{CCC527A5-CB90-43E6-BC0D-DB5EBB940F68}" srcId="{575E4CC6-F8F9-4E14-AAC2-D5BC835BC9A4}" destId="{9BB78596-1931-413F-8E9F-EE7D484EF738}" srcOrd="2" destOrd="0" parTransId="{51077075-F130-4C91-901D-98AD6F3A83B2}" sibTransId="{69B48E56-7879-497F-92FA-F7F85F4C1F11}"/>
    <dgm:cxn modelId="{2A7D44AF-933F-42D9-8E9A-6839BC4B0BA7}" type="presOf" srcId="{9BB78596-1931-413F-8E9F-EE7D484EF738}" destId="{C7C7E1B4-08EB-4ADF-8C9F-3512E6DFE2D3}" srcOrd="1" destOrd="0" presId="urn:microsoft.com/office/officeart/2005/8/layout/hList7"/>
    <dgm:cxn modelId="{626D32C8-ED03-4759-8501-CC5666E47803}" type="presOf" srcId="{349E4A7B-9B73-4CFE-A1B6-E24D47C4D83B}" destId="{36F190A0-EEB3-48F6-A1EB-8B45DA630DAE}" srcOrd="0" destOrd="0" presId="urn:microsoft.com/office/officeart/2005/8/layout/hList7"/>
    <dgm:cxn modelId="{7F658BE2-F274-4984-A50C-901233D125DC}" srcId="{575E4CC6-F8F9-4E14-AAC2-D5BC835BC9A4}" destId="{07885329-3BB5-4987-B93F-26825EBFD2E7}" srcOrd="0" destOrd="0" parTransId="{8C6EF873-24B5-4916-8A38-CB88959F9C60}" sibTransId="{349E4A7B-9B73-4CFE-A1B6-E24D47C4D83B}"/>
    <dgm:cxn modelId="{EB6F43FD-0F0B-478A-9627-71C26434DBFB}" type="presOf" srcId="{575E4CC6-F8F9-4E14-AAC2-D5BC835BC9A4}" destId="{2AE5C0B3-92D3-4A39-806D-4F41BC8E5FB0}" srcOrd="0" destOrd="0" presId="urn:microsoft.com/office/officeart/2005/8/layout/hList7"/>
    <dgm:cxn modelId="{3C045F10-0CD4-401A-81E6-0B1751CBA07A}" type="presParOf" srcId="{2AE5C0B3-92D3-4A39-806D-4F41BC8E5FB0}" destId="{BBBFBD96-126F-4B4D-95A0-0E90F0124121}" srcOrd="0" destOrd="0" presId="urn:microsoft.com/office/officeart/2005/8/layout/hList7"/>
    <dgm:cxn modelId="{96BB695A-7C23-405E-9528-DA9B97D42CE9}" type="presParOf" srcId="{2AE5C0B3-92D3-4A39-806D-4F41BC8E5FB0}" destId="{87CE81BA-458F-47E4-B26B-B1C7E36A957F}" srcOrd="1" destOrd="0" presId="urn:microsoft.com/office/officeart/2005/8/layout/hList7"/>
    <dgm:cxn modelId="{60154C21-D6E8-48F2-9709-21F0314C9EE3}" type="presParOf" srcId="{87CE81BA-458F-47E4-B26B-B1C7E36A957F}" destId="{60B84C41-4EDD-4FD3-A349-68DE9C551B9F}" srcOrd="0" destOrd="0" presId="urn:microsoft.com/office/officeart/2005/8/layout/hList7"/>
    <dgm:cxn modelId="{A523D888-C050-44FB-A4CA-E426758DCEBE}" type="presParOf" srcId="{60B84C41-4EDD-4FD3-A349-68DE9C551B9F}" destId="{DF600CED-DFCB-49A8-B6B2-E1D123217C7E}" srcOrd="0" destOrd="0" presId="urn:microsoft.com/office/officeart/2005/8/layout/hList7"/>
    <dgm:cxn modelId="{EA164128-5760-4E3E-8FCD-8D489A9CAD8A}" type="presParOf" srcId="{60B84C41-4EDD-4FD3-A349-68DE9C551B9F}" destId="{0EC7AB01-2F62-4EDF-AE62-D637D848AC7F}" srcOrd="1" destOrd="0" presId="urn:microsoft.com/office/officeart/2005/8/layout/hList7"/>
    <dgm:cxn modelId="{02B28CB0-BA02-411D-8F05-1DC4B7094149}" type="presParOf" srcId="{60B84C41-4EDD-4FD3-A349-68DE9C551B9F}" destId="{F4BA925A-81BC-413E-A92F-41D13D22DA6B}" srcOrd="2" destOrd="0" presId="urn:microsoft.com/office/officeart/2005/8/layout/hList7"/>
    <dgm:cxn modelId="{36388582-022A-400E-991B-82C36447CC40}" type="presParOf" srcId="{60B84C41-4EDD-4FD3-A349-68DE9C551B9F}" destId="{ECEF808C-EF4A-4C39-9965-70E7754DC808}" srcOrd="3" destOrd="0" presId="urn:microsoft.com/office/officeart/2005/8/layout/hList7"/>
    <dgm:cxn modelId="{3286ABD8-E618-46F3-8189-BDB189A2C7A8}" type="presParOf" srcId="{87CE81BA-458F-47E4-B26B-B1C7E36A957F}" destId="{36F190A0-EEB3-48F6-A1EB-8B45DA630DAE}" srcOrd="1" destOrd="0" presId="urn:microsoft.com/office/officeart/2005/8/layout/hList7"/>
    <dgm:cxn modelId="{B4814B23-429E-457E-AA62-CCE6CBA295A5}" type="presParOf" srcId="{87CE81BA-458F-47E4-B26B-B1C7E36A957F}" destId="{16EE498D-A20C-4FD1-BF76-D5B350EF93E9}" srcOrd="2" destOrd="0" presId="urn:microsoft.com/office/officeart/2005/8/layout/hList7"/>
    <dgm:cxn modelId="{F6839E33-6ED5-4146-AB42-F61E83630CA9}" type="presParOf" srcId="{16EE498D-A20C-4FD1-BF76-D5B350EF93E9}" destId="{D8191F44-3EE6-4EF8-A8BB-243012A5645A}" srcOrd="0" destOrd="0" presId="urn:microsoft.com/office/officeart/2005/8/layout/hList7"/>
    <dgm:cxn modelId="{713C5A2A-20C6-4D4C-806A-F0750D3350D2}" type="presParOf" srcId="{16EE498D-A20C-4FD1-BF76-D5B350EF93E9}" destId="{A70E03B0-E4BF-40A2-8EBF-DFDB3C05321F}" srcOrd="1" destOrd="0" presId="urn:microsoft.com/office/officeart/2005/8/layout/hList7"/>
    <dgm:cxn modelId="{DD8C4443-FBB2-485B-99DB-179E83C4E1E7}" type="presParOf" srcId="{16EE498D-A20C-4FD1-BF76-D5B350EF93E9}" destId="{B93D0F04-F055-4592-BBAC-7CA990C49496}" srcOrd="2" destOrd="0" presId="urn:microsoft.com/office/officeart/2005/8/layout/hList7"/>
    <dgm:cxn modelId="{6BE2FFDE-AE5F-4FEC-BC47-7114CE463970}" type="presParOf" srcId="{16EE498D-A20C-4FD1-BF76-D5B350EF93E9}" destId="{4E9BBD1F-F9E2-4152-8346-560763912784}" srcOrd="3" destOrd="0" presId="urn:microsoft.com/office/officeart/2005/8/layout/hList7"/>
    <dgm:cxn modelId="{52ADC49D-7A9B-4841-9B11-40BF50407C39}" type="presParOf" srcId="{87CE81BA-458F-47E4-B26B-B1C7E36A957F}" destId="{A3C9794F-0A2C-4B56-9506-FEA7D9561A98}" srcOrd="3" destOrd="0" presId="urn:microsoft.com/office/officeart/2005/8/layout/hList7"/>
    <dgm:cxn modelId="{05DE7C91-BD5E-401B-8B80-BC064C447F33}" type="presParOf" srcId="{87CE81BA-458F-47E4-B26B-B1C7E36A957F}" destId="{6929E320-550B-40BB-9184-C3B8C59234BE}" srcOrd="4" destOrd="0" presId="urn:microsoft.com/office/officeart/2005/8/layout/hList7"/>
    <dgm:cxn modelId="{9F61F492-725B-4328-9EE1-0E2AD36841CD}" type="presParOf" srcId="{6929E320-550B-40BB-9184-C3B8C59234BE}" destId="{47467E3E-509E-49C7-85A9-B9D46610F895}" srcOrd="0" destOrd="0" presId="urn:microsoft.com/office/officeart/2005/8/layout/hList7"/>
    <dgm:cxn modelId="{66085981-41B4-4541-BED9-9448522421BC}" type="presParOf" srcId="{6929E320-550B-40BB-9184-C3B8C59234BE}" destId="{C7C7E1B4-08EB-4ADF-8C9F-3512E6DFE2D3}" srcOrd="1" destOrd="0" presId="urn:microsoft.com/office/officeart/2005/8/layout/hList7"/>
    <dgm:cxn modelId="{47D3A664-81F3-41D9-B86D-581440D7BCD7}" type="presParOf" srcId="{6929E320-550B-40BB-9184-C3B8C59234BE}" destId="{DDFD3B5F-96AC-4A5F-97EC-752AFB0F3854}" srcOrd="2" destOrd="0" presId="urn:microsoft.com/office/officeart/2005/8/layout/hList7"/>
    <dgm:cxn modelId="{D50CA635-1E79-43D8-B1A3-9A53E2AD5152}" type="presParOf" srcId="{6929E320-550B-40BB-9184-C3B8C59234BE}" destId="{D63824F5-A486-4F14-99CA-D7464DEE7A55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600CED-DFCB-49A8-B6B2-E1D123217C7E}">
      <dsp:nvSpPr>
        <dsp:cNvPr id="0" name=""/>
        <dsp:cNvSpPr/>
      </dsp:nvSpPr>
      <dsp:spPr>
        <a:xfrm>
          <a:off x="2281" y="0"/>
          <a:ext cx="3549235" cy="521745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7152" tIns="327152" rIns="327152" bIns="327152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4600" kern="1200"/>
            <a:t>Woodlands</a:t>
          </a:r>
        </a:p>
      </dsp:txBody>
      <dsp:txXfrm>
        <a:off x="2281" y="2086983"/>
        <a:ext cx="3549235" cy="2086983"/>
      </dsp:txXfrm>
    </dsp:sp>
    <dsp:sp modelId="{ECEF808C-EF4A-4C39-9965-70E7754DC808}">
      <dsp:nvSpPr>
        <dsp:cNvPr id="0" name=""/>
        <dsp:cNvSpPr/>
      </dsp:nvSpPr>
      <dsp:spPr>
        <a:xfrm>
          <a:off x="908192" y="313047"/>
          <a:ext cx="1737413" cy="1737413"/>
        </a:xfrm>
        <a:prstGeom prst="ellipse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191F44-3EE6-4EF8-A8BB-243012A5645A}">
      <dsp:nvSpPr>
        <dsp:cNvPr id="0" name=""/>
        <dsp:cNvSpPr/>
      </dsp:nvSpPr>
      <dsp:spPr>
        <a:xfrm>
          <a:off x="3657994" y="0"/>
          <a:ext cx="3549235" cy="521745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7152" tIns="327152" rIns="327152" bIns="327152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4600" kern="1200"/>
            <a:t>Mills</a:t>
          </a:r>
        </a:p>
      </dsp:txBody>
      <dsp:txXfrm>
        <a:off x="3657994" y="2086983"/>
        <a:ext cx="3549235" cy="2086983"/>
      </dsp:txXfrm>
    </dsp:sp>
    <dsp:sp modelId="{4E9BBD1F-F9E2-4152-8346-560763912784}">
      <dsp:nvSpPr>
        <dsp:cNvPr id="0" name=""/>
        <dsp:cNvSpPr/>
      </dsp:nvSpPr>
      <dsp:spPr>
        <a:xfrm>
          <a:off x="4563905" y="313047"/>
          <a:ext cx="1737413" cy="1737413"/>
        </a:xfrm>
        <a:prstGeom prst="ellipse">
          <a:avLst/>
        </a:prstGeom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467E3E-509E-49C7-85A9-B9D46610F895}">
      <dsp:nvSpPr>
        <dsp:cNvPr id="0" name=""/>
        <dsp:cNvSpPr/>
      </dsp:nvSpPr>
      <dsp:spPr>
        <a:xfrm>
          <a:off x="7313706" y="0"/>
          <a:ext cx="3549235" cy="521745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7152" tIns="327152" rIns="327152" bIns="327152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4600" kern="1200"/>
            <a:t>Markets</a:t>
          </a:r>
        </a:p>
      </dsp:txBody>
      <dsp:txXfrm>
        <a:off x="7313706" y="2086983"/>
        <a:ext cx="3549235" cy="2086983"/>
      </dsp:txXfrm>
    </dsp:sp>
    <dsp:sp modelId="{D63824F5-A486-4F14-99CA-D7464DEE7A55}">
      <dsp:nvSpPr>
        <dsp:cNvPr id="0" name=""/>
        <dsp:cNvSpPr/>
      </dsp:nvSpPr>
      <dsp:spPr>
        <a:xfrm>
          <a:off x="8219617" y="313047"/>
          <a:ext cx="1737413" cy="1737413"/>
        </a:xfrm>
        <a:prstGeom prst="ellipse">
          <a:avLst/>
        </a:prstGeom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BFBD96-126F-4B4D-95A0-0E90F0124121}">
      <dsp:nvSpPr>
        <dsp:cNvPr id="0" name=""/>
        <dsp:cNvSpPr/>
      </dsp:nvSpPr>
      <dsp:spPr>
        <a:xfrm>
          <a:off x="434608" y="4173967"/>
          <a:ext cx="9996006" cy="782618"/>
        </a:xfrm>
        <a:prstGeom prst="leftRightArrow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5"/>
          </a:xfrm>
          <a:prstGeom prst="rect">
            <a:avLst/>
          </a:prstGeom>
        </p:spPr>
        <p:txBody>
          <a:bodyPr vert="horz" lIns="93169" tIns="46585" rIns="93169" bIns="46585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5"/>
          </a:xfrm>
          <a:prstGeom prst="rect">
            <a:avLst/>
          </a:prstGeom>
        </p:spPr>
        <p:txBody>
          <a:bodyPr vert="horz" lIns="93169" tIns="46585" rIns="93169" bIns="46585" rtlCol="0"/>
          <a:lstStyle>
            <a:lvl1pPr algn="r">
              <a:defRPr sz="1200"/>
            </a:lvl1pPr>
          </a:lstStyle>
          <a:p>
            <a:fld id="{FE308621-553D-4EC0-92D4-6B402633BC91}" type="datetimeFigureOut">
              <a:rPr lang="en-CA" smtClean="0"/>
              <a:t>2025-05-06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4375" y="1160463"/>
            <a:ext cx="5581650" cy="3140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9" tIns="46585" rIns="93169" bIns="46585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4"/>
            <a:ext cx="5608320" cy="3660457"/>
          </a:xfrm>
          <a:prstGeom prst="rect">
            <a:avLst/>
          </a:prstGeom>
        </p:spPr>
        <p:txBody>
          <a:bodyPr vert="horz" lIns="93169" tIns="46585" rIns="93169" bIns="4658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4"/>
          </a:xfrm>
          <a:prstGeom prst="rect">
            <a:avLst/>
          </a:prstGeom>
        </p:spPr>
        <p:txBody>
          <a:bodyPr vert="horz" lIns="93169" tIns="46585" rIns="93169" bIns="46585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6434"/>
          </a:xfrm>
          <a:prstGeom prst="rect">
            <a:avLst/>
          </a:prstGeom>
        </p:spPr>
        <p:txBody>
          <a:bodyPr vert="horz" lIns="93169" tIns="46585" rIns="93169" bIns="46585" rtlCol="0" anchor="b"/>
          <a:lstStyle>
            <a:lvl1pPr algn="r">
              <a:defRPr sz="1200"/>
            </a:lvl1pPr>
          </a:lstStyle>
          <a:p>
            <a:fld id="{B00333AD-E581-4974-A999-163C3B021FD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324231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0333AD-E581-4974-A999-163C3B021FD9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692131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0333AD-E581-4974-A999-163C3B021FD9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093145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0333AD-E581-4974-A999-163C3B021FD9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604758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0333AD-E581-4974-A999-163C3B021FD9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796085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1A261D-3D8E-4E07-A526-C3DA7E03E949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525214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1A261D-3D8E-4E07-A526-C3DA7E03E949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838692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694">
              <a:defRPr/>
            </a:pPr>
            <a:fld id="{311A261D-3D8E-4E07-A526-C3DA7E03E949}" type="slidenum">
              <a:rPr lang="en-CA">
                <a:solidFill>
                  <a:prstClr val="black"/>
                </a:solidFill>
                <a:latin typeface="Aptos" panose="02110004020202020204"/>
              </a:rPr>
              <a:pPr defTabSz="931694">
                <a:defRPr/>
              </a:pPr>
              <a:t>15</a:t>
            </a:fld>
            <a:endParaRPr lang="en-CA">
              <a:solidFill>
                <a:prstClr val="black"/>
              </a:solidFill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196513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1A261D-3D8E-4E07-A526-C3DA7E03E949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837251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0333AD-E581-4974-A999-163C3B021FD9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250294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sz="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1A261D-3D8E-4E07-A526-C3DA7E03E949}" type="slidenum">
              <a:rPr lang="en-CA" smtClean="0"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182532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0333AD-E581-4974-A999-163C3B021FD9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182689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0333AD-E581-4974-A999-163C3B021FD9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854695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0333AD-E581-4974-A999-163C3B021FD9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904661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0333AD-E581-4974-A999-163C3B021FD9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036154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0333AD-E581-4974-A999-163C3B021FD9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87544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0333AD-E581-4974-A999-163C3B021FD9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76110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0333AD-E581-4974-A999-163C3B021FD9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97913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0333AD-E581-4974-A999-163C3B021FD9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36062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50E4B-8F69-8C75-098C-EA9C8E8E59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5E0BF7-CCB5-67F2-DC84-ED1D9E83EE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BB7149-0D11-3780-26DA-E69068680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A97CE-C0A2-495B-8F7D-AD9A44BEF159}" type="datetimeFigureOut">
              <a:rPr lang="en-CA" smtClean="0"/>
              <a:t>2025-05-06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615314-B5CD-93EB-C4BC-1A821AB1B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FD18F5-AFBD-4F48-C5CF-6E23343AB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9B42-9067-4D21-B96F-EE34A5E59E2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8357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6967E-8429-CCC1-F76B-FC3935EE9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A9AC52-6AD5-2BD2-B001-DD36119B47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800BED-A6D1-8605-B517-2644A73DB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A97CE-C0A2-495B-8F7D-AD9A44BEF159}" type="datetimeFigureOut">
              <a:rPr lang="en-CA" smtClean="0"/>
              <a:t>2025-05-06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A2281-6DC4-B4E5-3F93-EF1B42582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EF2608-9AE1-E289-70C5-69C2AA8C1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9B42-9067-4D21-B96F-EE34A5E59E2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54167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4E128E7-55B4-E4D0-63A8-6222E55BF3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2261D0-A8C5-ACCF-1E3D-29F66A6D6C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CA25D4-7BB7-132E-81DC-CD90B73E4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A97CE-C0A2-495B-8F7D-AD9A44BEF159}" type="datetimeFigureOut">
              <a:rPr lang="en-CA" smtClean="0"/>
              <a:t>2025-05-06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89400D-1157-34FA-3660-EB4AF6089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1730F6-7580-8397-2758-055020F9F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9B42-9067-4D21-B96F-EE34A5E59E2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142513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7192F-93FE-CE35-F4A3-35FD03ECEA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1FBA61-6F76-ECD2-5B0C-4C96E2AE7B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AF6608-0B80-2EF7-4C07-C200EF84D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D2BE7-F646-4046-95B9-1855E434D74F}" type="datetime1">
              <a:rPr lang="en-CA" smtClean="0"/>
              <a:t>2025-05-06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6CC4A7-F16F-F5F5-66F8-7B42F6D8A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43D513-CE07-E8D1-0EAD-1F77B405F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1AFAE-AD7F-4489-8AF2-2B176F385EB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613923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54FF2-1CC0-3776-04DE-C210FE9D7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DF70BB-3168-152A-0C37-4C03D3F2BC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628CCA-2AE0-BFB6-53BC-E340A533A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2AEDA-7A9F-4CE5-A62B-B483B5E032DE}" type="datetime1">
              <a:rPr lang="en-CA" smtClean="0"/>
              <a:t>2025-05-06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C03858-F67E-C1FE-B6B4-CC4468747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C9B7BC-E0D7-30E1-5E70-7BC346E30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1AFAE-AD7F-4489-8AF2-2B176F385EB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42423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EC474-A9EA-9582-9947-513E29A51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90BBB2-A08F-17F4-31D3-6328F0B962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D1DE7D-322E-EBA7-EEA0-C8B0D0C99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09CB1-299F-4A98-8918-34492B1D0717}" type="datetime1">
              <a:rPr lang="en-CA" smtClean="0"/>
              <a:t>2025-05-06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E7D903-9893-D67D-B91A-D23CA705D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DFB45E-913B-C741-75FF-C18EE74E7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1AFAE-AD7F-4489-8AF2-2B176F385EB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241225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04220-419C-D9F8-600F-2A53B19E9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379E8D-9624-F398-2A36-AA29ED6D62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009BD3-EF16-CB84-BDB0-FB860503B2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E21ED6-B7B4-790F-0ABC-569418952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28ABC-61D9-413C-8282-B26FD2A2FA2B}" type="datetime1">
              <a:rPr lang="en-CA" smtClean="0"/>
              <a:t>2025-05-06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39393D-C3DE-6EC1-9996-7711840E6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5CA2E1-3BC2-683E-7170-93FDD8E95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1AFAE-AD7F-4489-8AF2-2B176F385EB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752371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107A4C-1FA2-86F7-0B26-CC6816A24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F49746-997D-6F05-4EAB-C90555A442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F01483-B016-AAE7-4AF6-D11AAF1161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192502-E4C1-D18D-BE5A-88AA036991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3336B2-D870-BD31-B75B-C8CE30D1B6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F84BA71-0CA6-1042-425A-999D09D56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80182-186E-4340-BB65-978A9FDCB577}" type="datetime1">
              <a:rPr lang="en-CA" smtClean="0"/>
              <a:t>2025-05-06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92194AF-7C3A-1713-A6C7-49DD7857C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780E66F-1E19-2FE4-2068-B5708C896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1AFAE-AD7F-4489-8AF2-2B176F385EB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571143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50971-F4DF-B9D8-BF4F-6B12B31D4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9A63B9-77AE-8297-0DBF-B5CFAAEE7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9D5CF-93C6-4C67-8106-DE4747A3B434}" type="datetime1">
              <a:rPr lang="en-CA" smtClean="0"/>
              <a:t>2025-05-06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0AE918-DD8E-323C-2AB0-E44C1D3AC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47E935-3FE9-9249-FB24-68B4D2470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1AFAE-AD7F-4489-8AF2-2B176F385EB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108863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A7D442-F151-F1CD-9B2B-DF1D72B51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745B4-E103-4D62-ADF2-B80FBC87E849}" type="datetime1">
              <a:rPr lang="en-CA" smtClean="0"/>
              <a:t>2025-05-06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30AC91-AC38-D3BD-D9BC-98391BF86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F203BB-C82E-7187-10F8-D84143D66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1AFAE-AD7F-4489-8AF2-2B176F385EB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589014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B151C-AC79-78AE-7A60-FEB613AEB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C920D0-1269-B2CF-8EC0-7BBD6942E7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636210-3E08-5D29-E1DD-DF60041A0E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82C32D-6FA6-B854-C37B-7D8A7B78A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29DB1-7EBB-4AF5-928B-6CC91D87AC9B}" type="datetime1">
              <a:rPr lang="en-CA" smtClean="0"/>
              <a:t>2025-05-06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7FC383-F734-1E18-78BB-D77D981EE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7DF6E1-27EC-4EE8-6829-5299D5FB4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1AFAE-AD7F-4489-8AF2-2B176F385EB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46138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37ADCE-CD77-D506-2DBC-106B829AF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A9DB00-6F5B-CE97-6DA8-AC31666BB4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5C8CB5-83F4-4CE2-C8BD-3F48B9ED21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A97CE-C0A2-495B-8F7D-AD9A44BEF159}" type="datetimeFigureOut">
              <a:rPr lang="en-CA" smtClean="0"/>
              <a:t>2025-05-06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12C101-27AB-68C7-CD02-B94012B9E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0BB7B6-85FF-4443-1CC7-CAA9891F2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9B42-9067-4D21-B96F-EE34A5E59E2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483212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C0064-4305-C66B-58F4-3CBF90684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85BE2C-6F68-D8A7-3496-CE5B189DF5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F97205-5975-CE3E-C5CF-48F65F396E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4235E6-7CBA-01DE-9738-3B860C3C2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D81BF-9F3F-4D34-B208-F14D28586AA0}" type="datetime1">
              <a:rPr lang="en-CA" smtClean="0"/>
              <a:t>2025-05-06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9EBC1B-9F12-C021-5F4D-F5CF740B0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75C844-607A-E1E8-1634-6D673569B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1AFAE-AD7F-4489-8AF2-2B176F385EB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541221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8FFD7-8051-DFA4-E382-8935A975E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300783-29DC-EA1A-E0CA-54B9817157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FDE788-08C1-AA87-003B-6174482D7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CDCD9-3845-43B5-82E3-5EFDEA9BAFAE}" type="datetime1">
              <a:rPr lang="en-CA" smtClean="0"/>
              <a:t>2025-05-06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C3E9EC-00D4-5750-E63D-106473626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52D1C9-5FA5-457D-303E-A849478C5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1AFAE-AD7F-4489-8AF2-2B176F385EB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51518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4A87C2B-63C8-BE39-67B8-20CFEDA024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2B3797-3B25-066B-B348-C940B5F507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E05D25-0A11-EBC1-6AE0-8E68222C4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AFD6-7643-4067-875B-1EFED2B826BA}" type="datetime1">
              <a:rPr lang="en-CA" smtClean="0"/>
              <a:t>2025-05-06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CFC074-32BB-5EB6-57A9-568CFAC7C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3A43F3-CF3C-D798-27B4-0CA2B0591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1AFAE-AD7F-4489-8AF2-2B176F385EB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55279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1C7E0-C8C9-94FE-2585-F2CFB7BAE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0B3955-4DBC-E398-3E69-EBE537D3AA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8A8D0C-E3DF-0998-2FE7-3BA0E39FF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A97CE-C0A2-495B-8F7D-AD9A44BEF159}" type="datetimeFigureOut">
              <a:rPr lang="en-CA" smtClean="0"/>
              <a:t>2025-05-06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D65813-688C-2309-D64E-095B3F2EF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36D995-1FF2-800C-4B25-E52EA278B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9B42-9067-4D21-B96F-EE34A5E59E2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65648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C186F-FF21-6C14-F36E-43B23D9B4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A17C46-1026-976D-3E03-8B63AFCF33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E875D7-8718-BED5-B28A-B8F5AF2D0F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C69F69-4E9B-FFD1-C1C9-80B5908BD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A97CE-C0A2-495B-8F7D-AD9A44BEF159}" type="datetimeFigureOut">
              <a:rPr lang="en-CA" smtClean="0"/>
              <a:t>2025-05-06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612EC0-B458-C701-5B41-4DB793775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FC0ACD-7009-1130-F310-4C0E92304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9B42-9067-4D21-B96F-EE34A5E59E2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56786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2A1BB-361B-C7F4-4AA7-87417F73B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12E11B-4B11-081F-8537-765DDEA7FC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F97D44-5A3C-7A0C-D883-F50CF612BC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483631-8D63-E92A-D043-BF4409B07E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47F143-A28B-B8D9-C904-DBACFF86B8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7EBFDD-455E-6770-527E-3DA60FA28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A97CE-C0A2-495B-8F7D-AD9A44BEF159}" type="datetimeFigureOut">
              <a:rPr lang="en-CA" smtClean="0"/>
              <a:t>2025-05-06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29E41E6-A267-5A11-F4FC-C73959F50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9588E7D-17A0-DA4A-7490-C6F73BAFA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9B42-9067-4D21-B96F-EE34A5E59E2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74653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AD53D1-E8A5-BDDD-E9D8-46FBC253E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E999DF-4DE9-80F5-46D1-8FFB11416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A97CE-C0A2-495B-8F7D-AD9A44BEF159}" type="datetimeFigureOut">
              <a:rPr lang="en-CA" smtClean="0"/>
              <a:t>2025-05-06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ED0851-B485-8D2F-E97C-524E8DA0B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C2B220-B524-4D34-41B0-B8CBDF5BA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9B42-9067-4D21-B96F-EE34A5E59E2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76655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2593B7-8271-F8EE-86F5-3D273FB22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A97CE-C0A2-495B-8F7D-AD9A44BEF159}" type="datetimeFigureOut">
              <a:rPr lang="en-CA" smtClean="0"/>
              <a:t>2025-05-06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A8CEBB-AB06-60FF-B06B-2F612A504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1FC2B6-EA9B-2206-55A3-1556E07D8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9B42-9067-4D21-B96F-EE34A5E59E2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59103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5BBDF-0358-E783-6EEE-FE0ACA516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9C469C-B501-90AD-8F36-56BBD7B394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911ADB-A77C-DA22-4181-B824495C64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F8A5CC-B9BA-805A-A104-6AC1B4E64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A97CE-C0A2-495B-8F7D-AD9A44BEF159}" type="datetimeFigureOut">
              <a:rPr lang="en-CA" smtClean="0"/>
              <a:t>2025-05-06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A60A5B-5926-181A-EE13-F2F212A17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0603EC-1549-3BEE-E058-3AFE8DB0D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9B42-9067-4D21-B96F-EE34A5E59E2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9389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C7E460-2B4A-46E8-6FF2-9E26F7D13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8DD57B-4F61-0499-C8E8-19B71E9E3B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7A95AB-4C69-4249-F7BD-0FF059F4D1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5EA136-B84D-D9AE-C22E-06B89B78F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A97CE-C0A2-495B-8F7D-AD9A44BEF159}" type="datetimeFigureOut">
              <a:rPr lang="en-CA" smtClean="0"/>
              <a:t>2025-05-06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C84239-E67C-9CFF-DD9B-24BC02E42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163123-C2ED-1F22-832F-723750308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9B42-9067-4D21-B96F-EE34A5E59E2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8382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1B1B8F1-05BC-6D9F-1DBA-AF37E67B8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C40A68-B483-F36D-58F9-5B6446FC56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B6875F-1185-4C29-5C01-DE3BA61B8C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02A97CE-C0A2-495B-8F7D-AD9A44BEF159}" type="datetimeFigureOut">
              <a:rPr lang="en-CA" smtClean="0"/>
              <a:t>2025-05-06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68835F-B76F-880A-39C0-E21DDD663B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D9EC26-1764-824D-4DDC-1624205362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C009B42-9067-4D21-B96F-EE34A5E59E2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33605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1DFC1E-5598-1E8A-8C16-EF8584476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6A6D46-114E-6AD8-2539-D5C460D897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63D671-A4E8-4708-F58E-D35E0267A5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15C2C26-E8D0-4B95-B7E7-266380740068}" type="datetime1">
              <a:rPr lang="en-CA" smtClean="0"/>
              <a:t>2025-05-06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3AC62F-09AB-99BB-B69A-386E9066BD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C5F63A-D696-07B7-AF8D-B88E19DDBA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D91AFAE-AD7F-4489-8AF2-2B176F385EB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86809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chart" Target="../charts/char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iea.org/countries" TargetMode="External"/><Relationship Id="rId4" Type="http://schemas.openxmlformats.org/officeDocument/2006/relationships/hyperlink" Target="https://www.eia.gov/electricity/data/browser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ontario.ca/page/powering-ontarios-growth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hard hat on a pile of logs&#10;&#10;AI-generated content may be incorrect.">
            <a:extLst>
              <a:ext uri="{FF2B5EF4-FFF2-40B4-BE49-F238E27FC236}">
                <a16:creationId xmlns:a16="http://schemas.microsoft.com/office/drawing/2014/main" id="{28986548-4ACC-3D54-5E97-65B84D0DB57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7D8F7B4-68C4-790C-7B16-6349A621EFEA}"/>
              </a:ext>
            </a:extLst>
          </p:cNvPr>
          <p:cNvSpPr txBox="1">
            <a:spLocks/>
          </p:cNvSpPr>
          <p:nvPr/>
        </p:nvSpPr>
        <p:spPr>
          <a:xfrm>
            <a:off x="255182" y="511327"/>
            <a:ext cx="5358809" cy="5835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70000"/>
              </a:lnSpc>
            </a:pPr>
            <a:r>
              <a:rPr lang="en-CA" sz="1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Stand &amp; Grow</a:t>
            </a:r>
          </a:p>
          <a:p>
            <a:pPr algn="r"/>
            <a:r>
              <a:rPr lang="en-C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Seizing Opportunities in Ontario’s Forest Products Sector</a:t>
            </a:r>
            <a:endParaRPr lang="en-CA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155296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machine in the snow&#10;&#10;AI-generated content may be incorrect.">
            <a:extLst>
              <a:ext uri="{FF2B5EF4-FFF2-40B4-BE49-F238E27FC236}">
                <a16:creationId xmlns:a16="http://schemas.microsoft.com/office/drawing/2014/main" id="{56C91F90-6796-18F0-42C1-E19E96BAD56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1DA4CFC-B3B3-C4D4-3550-090C49298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155" y="1359924"/>
            <a:ext cx="10859690" cy="290051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12500" b="1" dirty="0">
                <a:solidFill>
                  <a:srgbClr val="FFFFFF"/>
                </a:solidFill>
              </a:rPr>
              <a:t>What can we do?</a:t>
            </a:r>
          </a:p>
        </p:txBody>
      </p:sp>
    </p:spTree>
    <p:extLst>
      <p:ext uri="{BB962C8B-B14F-4D97-AF65-F5344CB8AC3E}">
        <p14:creationId xmlns:p14="http://schemas.microsoft.com/office/powerpoint/2010/main" val="32562217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D6A8F8D-2606-C7A0-F48F-8CFB4E1A46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7820" y="131396"/>
            <a:ext cx="9387840" cy="6595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9937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C54749CD-3AA0-9522-4DED-4AD356EE6C9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5014410"/>
              </p:ext>
            </p:extLst>
          </p:nvPr>
        </p:nvGraphicFramePr>
        <p:xfrm>
          <a:off x="290218" y="210151"/>
          <a:ext cx="4692316" cy="59997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6121AFE2-A3C5-3233-D867-70D8D442813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0423508"/>
              </p:ext>
            </p:extLst>
          </p:nvPr>
        </p:nvGraphicFramePr>
        <p:xfrm>
          <a:off x="5053264" y="545433"/>
          <a:ext cx="6577266" cy="4395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FABDD66F-A2B1-3B12-1075-53F705CFF2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0200" y="5105744"/>
            <a:ext cx="7531800" cy="132714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3709A61-636D-3947-096C-C1EF1AB41C59}"/>
              </a:ext>
            </a:extLst>
          </p:cNvPr>
          <p:cNvSpPr txBox="1"/>
          <p:nvPr/>
        </p:nvSpPr>
        <p:spPr>
          <a:xfrm>
            <a:off x="7209467" y="6209898"/>
            <a:ext cx="45512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100" b="1" i="1" dirty="0"/>
              <a:t>Source: Centre for Research &amp; Innovation in the Bioeconomy (CRIBE)</a:t>
            </a:r>
          </a:p>
        </p:txBody>
      </p:sp>
    </p:spTree>
    <p:extLst>
      <p:ext uri="{BB962C8B-B14F-4D97-AF65-F5344CB8AC3E}">
        <p14:creationId xmlns:p14="http://schemas.microsoft.com/office/powerpoint/2010/main" val="19016206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95269-6137-D36F-8CE4-0FB84D857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709" y="685226"/>
            <a:ext cx="11353800" cy="2110543"/>
          </a:xfrm>
        </p:spPr>
        <p:txBody>
          <a:bodyPr>
            <a:normAutofit/>
          </a:bodyPr>
          <a:lstStyle/>
          <a:p>
            <a:r>
              <a:rPr lang="en-CA" dirty="0"/>
              <a:t>New Energy Demands Present Bioenergy Opportunities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8C38FF-E6EA-6D50-21FC-09492C15C7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2693" y="2681354"/>
            <a:ext cx="10466614" cy="3032979"/>
          </a:xfrm>
        </p:spPr>
        <p:txBody>
          <a:bodyPr>
            <a:normAutofit/>
          </a:bodyPr>
          <a:lstStyle/>
          <a:p>
            <a:r>
              <a:rPr lang="en-US" sz="3200" dirty="0"/>
              <a:t>National/provincial energy security</a:t>
            </a:r>
          </a:p>
          <a:p>
            <a:r>
              <a:rPr lang="en-US" sz="3200" dirty="0"/>
              <a:t>&gt;80% of bioenergy expenditure stays within the region, and over 95% of other fuels leave</a:t>
            </a:r>
          </a:p>
          <a:p>
            <a:r>
              <a:rPr lang="en-US" sz="3200" dirty="0"/>
              <a:t>Context for energy demand/supply has changed dramatically over the last 7 years – need 75% more power by 2050</a:t>
            </a:r>
            <a:endParaRPr lang="en-US" sz="16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656115-AF17-7463-AD7B-24A5D5763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1AFAE-AD7F-4489-8AF2-2B176F385EB4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837163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30C6E06-6116-0803-BF1E-1ED1B2416A26}"/>
              </a:ext>
            </a:extLst>
          </p:cNvPr>
          <p:cNvGraphicFramePr>
            <a:graphicFrameLocks/>
          </p:cNvGraphicFramePr>
          <p:nvPr/>
        </p:nvGraphicFramePr>
        <p:xfrm>
          <a:off x="358815" y="559504"/>
          <a:ext cx="10994985" cy="55047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8F0A33F3-0DCF-6DE9-5BCD-70B135373F29}"/>
              </a:ext>
            </a:extLst>
          </p:cNvPr>
          <p:cNvSpPr txBox="1"/>
          <p:nvPr/>
        </p:nvSpPr>
        <p:spPr>
          <a:xfrm>
            <a:off x="479051" y="6242235"/>
            <a:ext cx="110769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/>
              <a:t>Sources: For U.S. States, the U.S. Energy Information Administration, </a:t>
            </a:r>
            <a:r>
              <a:rPr lang="en-US" sz="1100" i="1"/>
              <a:t>Electricity Data Browser</a:t>
            </a:r>
            <a:r>
              <a:rPr lang="en-US" sz="1100"/>
              <a:t>: </a:t>
            </a:r>
            <a:r>
              <a:rPr lang="en-US" sz="110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https://www.eia.gov/electricity/data/browser/</a:t>
            </a:r>
            <a:r>
              <a:rPr lang="en-US" sz="1100"/>
              <a:t>. For countries, International Energy Agency, </a:t>
            </a:r>
            <a:r>
              <a:rPr lang="en-US" sz="110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https://www.iea.org/countries</a:t>
            </a:r>
            <a:r>
              <a:rPr lang="en-US" sz="1100"/>
              <a:t>. For Ontario, currently unpublished data from OEB for year-end 2023.</a:t>
            </a:r>
            <a:endParaRPr lang="en-CA" sz="110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0B1E126-848F-9863-3EBB-6D9FBC287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1AFAE-AD7F-4489-8AF2-2B176F385EB4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49916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6" name="Rectangle 1035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034" name="Picture 10" descr="Stockholm Exergi signs LOI with EPC contractor for CO2 capture project">
            <a:extLst>
              <a:ext uri="{FF2B5EF4-FFF2-40B4-BE49-F238E27FC236}">
                <a16:creationId xmlns:a16="http://schemas.microsoft.com/office/drawing/2014/main" id="{4793EF9B-8393-2877-974C-7093BDD714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40620" y="-15240"/>
            <a:ext cx="10207093" cy="6873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7" name="Rectangle 1036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8FD2EF-D100-B226-B71B-5FACC3E4B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217" y="485076"/>
            <a:ext cx="4085662" cy="2609966"/>
          </a:xfrm>
        </p:spPr>
        <p:txBody>
          <a:bodyPr>
            <a:normAutofit/>
          </a:bodyPr>
          <a:lstStyle/>
          <a:p>
            <a:r>
              <a:rPr lang="en-CA" b="1" dirty="0"/>
              <a:t>KVV8 Biomass CHP Plant</a:t>
            </a:r>
            <a:br>
              <a:rPr lang="en-CA" b="1" dirty="0"/>
            </a:br>
            <a:br>
              <a:rPr lang="en-CA" sz="1800" b="1" dirty="0"/>
            </a:br>
            <a:r>
              <a:rPr lang="en-CA" sz="3600" b="1" dirty="0" err="1"/>
              <a:t>Värtahamnen</a:t>
            </a:r>
            <a:r>
              <a:rPr lang="en-CA" sz="3600" b="1" dirty="0"/>
              <a:t>, Stockholm</a:t>
            </a:r>
            <a:endParaRPr lang="en-CA" b="1" dirty="0"/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BDAED5C3-82E7-F7D4-AC27-67F9F5C71CDC}"/>
              </a:ext>
            </a:extLst>
          </p:cNvPr>
          <p:cNvSpPr>
            <a:spLocks noGrp="1" noChangeAspect="1" noChangeArrowheads="1"/>
          </p:cNvSpPr>
          <p:nvPr>
            <p:ph idx="1"/>
          </p:nvPr>
        </p:nvSpPr>
        <p:spPr bwMode="auto">
          <a:xfrm>
            <a:off x="274038" y="3125334"/>
            <a:ext cx="5613850" cy="374276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r>
              <a:rPr lang="en-CA" b="1" dirty="0"/>
              <a:t>Heats 190,000 homes with district energy</a:t>
            </a:r>
          </a:p>
          <a:p>
            <a:r>
              <a:rPr lang="en-CA" b="1" dirty="0"/>
              <a:t>750 GWh of electricity</a:t>
            </a:r>
          </a:p>
          <a:p>
            <a:r>
              <a:rPr lang="en-CA" b="1" dirty="0"/>
              <a:t>100% wood chips – 3,500 t/day</a:t>
            </a:r>
          </a:p>
          <a:p>
            <a:r>
              <a:rPr lang="en-CA" b="1" dirty="0"/>
              <a:t>1,700 GWh heat</a:t>
            </a:r>
          </a:p>
          <a:p>
            <a:r>
              <a:rPr lang="en-CA" b="1" dirty="0"/>
              <a:t>Reduction of 650,000 t CO</a:t>
            </a:r>
            <a:r>
              <a:rPr lang="en-CA" b="1" baseline="30000" dirty="0"/>
              <a:t>2</a:t>
            </a:r>
            <a:r>
              <a:rPr lang="en-CA" b="1" dirty="0"/>
              <a:t>e/yr </a:t>
            </a:r>
          </a:p>
        </p:txBody>
      </p:sp>
      <p:sp>
        <p:nvSpPr>
          <p:cNvPr id="7" name="AutoShape 6">
            <a:extLst>
              <a:ext uri="{FF2B5EF4-FFF2-40B4-BE49-F238E27FC236}">
                <a16:creationId xmlns:a16="http://schemas.microsoft.com/office/drawing/2014/main" id="{08C03A9E-02A6-8F97-59FF-06B8F57800C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773E4B6-2318-A85F-6F81-48856118C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91AFAE-AD7F-4489-8AF2-2B176F385EB4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80526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FA33072F-B899-D0B7-5019-5416AC7DC5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1749000"/>
              </p:ext>
            </p:extLst>
          </p:nvPr>
        </p:nvGraphicFramePr>
        <p:xfrm>
          <a:off x="838200" y="1661978"/>
          <a:ext cx="11028219" cy="46943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A80820CD-72DC-F3B2-AFBB-10DF068B0C68}"/>
              </a:ext>
            </a:extLst>
          </p:cNvPr>
          <p:cNvSpPr txBox="1"/>
          <p:nvPr/>
        </p:nvSpPr>
        <p:spPr>
          <a:xfrm>
            <a:off x="512617" y="6448743"/>
            <a:ext cx="62560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/>
              <a:t>Source: </a:t>
            </a:r>
            <a:r>
              <a:rPr lang="en-CA" sz="1200" i="1"/>
              <a:t>Powering Ontario’s Growth, </a:t>
            </a:r>
            <a:r>
              <a:rPr lang="en-CA" sz="1200" i="1">
                <a:hlinkClick r:id="rId4"/>
              </a:rPr>
              <a:t>https://www.ontario.ca/page/powering-ontarios-growth</a:t>
            </a:r>
            <a:r>
              <a:rPr lang="en-CA" sz="1200" i="1"/>
              <a:t> </a:t>
            </a:r>
            <a:endParaRPr lang="en-CA" sz="120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733C80E-6432-8CA9-9E7B-C1CD4CBAE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1AFAE-AD7F-4489-8AF2-2B176F385EB4}" type="slidenum">
              <a:rPr lang="en-CA" smtClean="0"/>
              <a:t>16</a:t>
            </a:fld>
            <a:endParaRPr lang="en-CA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B45FFD-F055-24B1-86D7-0A15599FE008}"/>
              </a:ext>
            </a:extLst>
          </p:cNvPr>
          <p:cNvSpPr txBox="1"/>
          <p:nvPr/>
        </p:nvSpPr>
        <p:spPr>
          <a:xfrm>
            <a:off x="325581" y="0"/>
            <a:ext cx="11028219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defRPr sz="2400" b="1" i="0" u="none" strike="noStrike" kern="1200" spc="0" baseline="0">
                <a:solidFill>
                  <a:prstClr val="black">
                    <a:lumMod val="85000"/>
                    <a:lumOff val="1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CA" sz="8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Beyond Electricity</a:t>
            </a:r>
            <a:endParaRPr lang="en-CA" sz="8000" b="1" baseline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 rtl="0">
              <a:defRPr sz="2400" b="1" i="0" u="none" strike="noStrike" kern="1200" spc="0" baseline="0">
                <a:solidFill>
                  <a:prstClr val="black">
                    <a:lumMod val="85000"/>
                    <a:lumOff val="1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CA" sz="2000" b="1" baseline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Decarbonizing Heavy Industry, Fuels, and Residential/Institutional Heating</a:t>
            </a:r>
            <a:endParaRPr lang="en-CA" sz="4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149836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large white building next to a body of water&#10;&#10;AI-generated content may be incorrect.">
            <a:extLst>
              <a:ext uri="{FF2B5EF4-FFF2-40B4-BE49-F238E27FC236}">
                <a16:creationId xmlns:a16="http://schemas.microsoft.com/office/drawing/2014/main" id="{808C2851-2DF9-D5C5-B774-FCFFBE7767D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494E4AC-C3AE-EF14-A325-895B5C1BE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CA" sz="6000" b="1" dirty="0">
                <a:solidFill>
                  <a:srgbClr val="FFFFFF"/>
                </a:solidFill>
              </a:rPr>
              <a:t>A path forward.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9B867F-ABBD-F581-7353-9FA59498EB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7"/>
            <a:ext cx="10515600" cy="4802187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CA" sz="3200" b="1" dirty="0">
                <a:solidFill>
                  <a:srgbClr val="FFFFFF"/>
                </a:solidFill>
              </a:rPr>
              <a:t>Spur domestic markets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CA" sz="2800" b="1" dirty="0">
                <a:solidFill>
                  <a:srgbClr val="FFFFFF"/>
                </a:solidFill>
              </a:rPr>
              <a:t>Implement OFIA’s </a:t>
            </a:r>
            <a:r>
              <a:rPr lang="en-CA" sz="2800" b="1" i="1" dirty="0">
                <a:solidFill>
                  <a:srgbClr val="FFFFFF"/>
                </a:solidFill>
              </a:rPr>
              <a:t>Forest Energy Directive - </a:t>
            </a:r>
            <a:r>
              <a:rPr lang="en-CA" sz="2800" b="1" dirty="0">
                <a:solidFill>
                  <a:srgbClr val="FFFFFF"/>
                </a:solidFill>
              </a:rPr>
              <a:t>reserve a block of MWs dedicated to doubling the footprint of biomass electricity, 10-yr + PPAs, bioheat, DE, etc.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CA" sz="2800" b="1" dirty="0">
                <a:solidFill>
                  <a:srgbClr val="FFFFFF"/>
                </a:solidFill>
              </a:rPr>
              <a:t>Made-in-Ontario supply chain for domestic housing</a:t>
            </a:r>
          </a:p>
          <a:p>
            <a:pPr marL="514350" indent="-514350">
              <a:buFont typeface="+mj-lt"/>
              <a:buAutoNum type="arabicPeriod"/>
            </a:pPr>
            <a:r>
              <a:rPr lang="en-CA" sz="3200" b="1" dirty="0">
                <a:solidFill>
                  <a:srgbClr val="FFFFFF"/>
                </a:solidFill>
              </a:rPr>
              <a:t>Invest in public transportation infrastructure, successful forest sector programs</a:t>
            </a:r>
          </a:p>
          <a:p>
            <a:pPr marL="514350" indent="-514350">
              <a:buFont typeface="+mj-lt"/>
              <a:buAutoNum type="arabicPeriod"/>
            </a:pPr>
            <a:r>
              <a:rPr lang="en-CA" sz="3200" b="1" dirty="0">
                <a:solidFill>
                  <a:srgbClr val="FFFFFF"/>
                </a:solidFill>
              </a:rPr>
              <a:t>More competitive environment for investment - make Ontario’s forest industry &amp; bioeconomy a priority sector</a:t>
            </a:r>
          </a:p>
          <a:p>
            <a:pPr marL="514350" indent="-514350">
              <a:buFont typeface="+mj-lt"/>
              <a:buAutoNum type="arabicPeriod"/>
            </a:pPr>
            <a:endParaRPr lang="en-CA" dirty="0">
              <a:solidFill>
                <a:srgbClr val="FFFFFF"/>
              </a:solidFill>
            </a:endParaRPr>
          </a:p>
          <a:p>
            <a:pPr marL="971550" lvl="1" indent="-514350">
              <a:buFont typeface="+mj-lt"/>
              <a:buAutoNum type="arabicPeriod"/>
            </a:pPr>
            <a:endParaRPr lang="en-CA" dirty="0">
              <a:solidFill>
                <a:srgbClr val="FFFFFF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CA" dirty="0">
              <a:solidFill>
                <a:srgbClr val="FFFFFF"/>
              </a:solidFill>
            </a:endParaRPr>
          </a:p>
          <a:p>
            <a:endParaRPr lang="en-CA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658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group of people in safety vests&#10;&#10;AI-generated content may be incorrect.">
            <a:extLst>
              <a:ext uri="{FF2B5EF4-FFF2-40B4-BE49-F238E27FC236}">
                <a16:creationId xmlns:a16="http://schemas.microsoft.com/office/drawing/2014/main" id="{7B2BE0E0-8C75-70EF-3819-44B229236B3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01" b="629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7238C2D-692F-C874-6F7B-CF605E0CF3F0}"/>
              </a:ext>
            </a:extLst>
          </p:cNvPr>
          <p:cNvSpPr txBox="1"/>
          <p:nvPr/>
        </p:nvSpPr>
        <p:spPr>
          <a:xfrm>
            <a:off x="-191682" y="2017658"/>
            <a:ext cx="12065000" cy="23210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57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Thank you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D52884-C0B0-5DB3-FEE8-577F8F7AE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CD91AFAE-AD7F-4489-8AF2-2B176F385EB4}" type="slidenum">
              <a:rPr lang="en-US">
                <a:solidFill>
                  <a:srgbClr val="FFFFFF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18</a:t>
            </a:fld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6700893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mallet on grass in front of a building&#10;&#10;AI-generated content may be incorrect.">
            <a:extLst>
              <a:ext uri="{FF2B5EF4-FFF2-40B4-BE49-F238E27FC236}">
                <a16:creationId xmlns:a16="http://schemas.microsoft.com/office/drawing/2014/main" id="{EE06CB4A-A801-6BAE-E2D3-E8FCC1E4D26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56DC82-6428-0EC7-6DF1-D28BDA5BE53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87385" y="2789336"/>
            <a:ext cx="6824616" cy="320577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200" b="1" dirty="0"/>
              <a:t>$5.5B/Yr in provincial GDP</a:t>
            </a:r>
          </a:p>
          <a:p>
            <a:r>
              <a:rPr lang="en-US" sz="3200" b="1" dirty="0"/>
              <a:t>137,000 direct, indirect, &amp; induced jobs</a:t>
            </a:r>
          </a:p>
          <a:p>
            <a:r>
              <a:rPr lang="en-US" sz="3200" b="1" dirty="0"/>
              <a:t>70 Million Trees Planted/Yr</a:t>
            </a:r>
          </a:p>
          <a:p>
            <a:r>
              <a:rPr lang="en-US" sz="3200" b="1" dirty="0"/>
              <a:t>Indigenous Ownership &amp; Leadership</a:t>
            </a:r>
          </a:p>
          <a:p>
            <a:endParaRPr lang="en-US" sz="20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87785DF-F6AD-256D-D24B-4A8FE452062C}"/>
              </a:ext>
            </a:extLst>
          </p:cNvPr>
          <p:cNvSpPr txBox="1">
            <a:spLocks/>
          </p:cNvSpPr>
          <p:nvPr/>
        </p:nvSpPr>
        <p:spPr>
          <a:xfrm>
            <a:off x="287385" y="1011220"/>
            <a:ext cx="6005841" cy="207043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5400" b="1" dirty="0"/>
              <a:t>Backbone of Ontario Communities</a:t>
            </a:r>
          </a:p>
        </p:txBody>
      </p:sp>
    </p:spTree>
    <p:extLst>
      <p:ext uri="{BB962C8B-B14F-4D97-AF65-F5344CB8AC3E}">
        <p14:creationId xmlns:p14="http://schemas.microsoft.com/office/powerpoint/2010/main" val="3081992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95F5B26-1DE0-2F1A-AA14-F73C0B884B3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0468255"/>
              </p:ext>
            </p:extLst>
          </p:nvPr>
        </p:nvGraphicFramePr>
        <p:xfrm>
          <a:off x="537882" y="849854"/>
          <a:ext cx="10865224" cy="52174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614133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E0839A8-D4EA-5A96-5747-09741809BEF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833" y="606271"/>
            <a:ext cx="4527065" cy="5765339"/>
          </a:xfrm>
          <a:prstGeom prst="rect">
            <a:avLst/>
          </a:prstGeom>
        </p:spPr>
      </p:pic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FF63D04-FEBF-9C71-07DD-46B40284D4D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3501718"/>
              </p:ext>
            </p:extLst>
          </p:nvPr>
        </p:nvGraphicFramePr>
        <p:xfrm>
          <a:off x="4852898" y="563239"/>
          <a:ext cx="6900600" cy="59305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E1F563B-B871-0B9D-B48F-09F497F87AFF}"/>
              </a:ext>
            </a:extLst>
          </p:cNvPr>
          <p:cNvSpPr txBox="1">
            <a:spLocks/>
          </p:cNvSpPr>
          <p:nvPr/>
        </p:nvSpPr>
        <p:spPr>
          <a:xfrm>
            <a:off x="4978301" y="606271"/>
            <a:ext cx="7092875" cy="84985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4800" b="1" dirty="0"/>
              <a:t>Annual Ontario Harvest </a:t>
            </a:r>
            <a:r>
              <a:rPr lang="en-CA" sz="1800" b="1" dirty="0"/>
              <a:t>(m</a:t>
            </a:r>
            <a:r>
              <a:rPr lang="en-CA" sz="1800" b="1" baseline="30000" dirty="0"/>
              <a:t>3</a:t>
            </a:r>
            <a:r>
              <a:rPr lang="en-CA" sz="1800" b="1" dirty="0"/>
              <a:t>)</a:t>
            </a:r>
            <a:endParaRPr lang="en-CA" sz="4800" b="1" dirty="0"/>
          </a:p>
        </p:txBody>
      </p:sp>
    </p:spTree>
    <p:extLst>
      <p:ext uri="{BB962C8B-B14F-4D97-AF65-F5344CB8AC3E}">
        <p14:creationId xmlns:p14="http://schemas.microsoft.com/office/powerpoint/2010/main" val="3872098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6CBE28BC-B035-2883-6B78-31CB764E628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3493026"/>
              </p:ext>
            </p:extLst>
          </p:nvPr>
        </p:nvGraphicFramePr>
        <p:xfrm>
          <a:off x="148855" y="0"/>
          <a:ext cx="11791508" cy="65967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C1C2E2D0-1FBA-D6A7-F957-E05B3420ACC5}"/>
              </a:ext>
            </a:extLst>
          </p:cNvPr>
          <p:cNvSpPr txBox="1"/>
          <p:nvPr/>
        </p:nvSpPr>
        <p:spPr>
          <a:xfrm>
            <a:off x="655607" y="956204"/>
            <a:ext cx="677514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800" b="1" dirty="0"/>
              <a:t>Market Pulp &amp; Newsprint Production </a:t>
            </a:r>
          </a:p>
          <a:p>
            <a:r>
              <a:rPr lang="en-CA" sz="3600" b="1" dirty="0"/>
              <a:t>(Tonnes/Yr) </a:t>
            </a:r>
            <a:endParaRPr lang="en-CA" sz="4800" b="1" dirty="0"/>
          </a:p>
        </p:txBody>
      </p:sp>
    </p:spTree>
    <p:extLst>
      <p:ext uri="{BB962C8B-B14F-4D97-AF65-F5344CB8AC3E}">
        <p14:creationId xmlns:p14="http://schemas.microsoft.com/office/powerpoint/2010/main" val="37209741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3D40388-EF96-C978-3233-01D1D5E24D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214" y="215153"/>
            <a:ext cx="11429610" cy="645458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97C0820-4D1D-FCAE-B81D-DABD7EB3FFFB}"/>
              </a:ext>
            </a:extLst>
          </p:cNvPr>
          <p:cNvSpPr/>
          <p:nvPr/>
        </p:nvSpPr>
        <p:spPr>
          <a:xfrm>
            <a:off x="10071463" y="385337"/>
            <a:ext cx="1567543" cy="9078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76862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C001018-FAE5-B542-692D-0D5706539F8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9699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A8B29-ADDA-6DEF-1317-E80996EA0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5400" b="1" dirty="0"/>
              <a:t>Trade Action &amp; Executive Orders 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60E1C6-969D-B590-740D-26DE85E121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81932"/>
            <a:ext cx="10515600" cy="4351338"/>
          </a:xfrm>
        </p:spPr>
        <p:txBody>
          <a:bodyPr>
            <a:normAutofit/>
          </a:bodyPr>
          <a:lstStyle/>
          <a:p>
            <a:r>
              <a:rPr lang="en-CA" b="1" dirty="0"/>
              <a:t>Existing softwood lumber trade dispute </a:t>
            </a:r>
          </a:p>
          <a:p>
            <a:pPr lvl="1"/>
            <a:r>
              <a:rPr lang="en-CA" i="1" dirty="0"/>
              <a:t>Lumber V </a:t>
            </a:r>
            <a:r>
              <a:rPr lang="en-CA" dirty="0"/>
              <a:t>began at the end of the last agreement in 2016 </a:t>
            </a:r>
          </a:p>
          <a:p>
            <a:pPr lvl="1"/>
            <a:r>
              <a:rPr lang="en-CA" dirty="0"/>
              <a:t>&gt;$7B USD + interest on deposit</a:t>
            </a:r>
          </a:p>
          <a:p>
            <a:pPr lvl="1"/>
            <a:r>
              <a:rPr lang="en-CA" dirty="0"/>
              <a:t>35% preliminary anti-dumping and countervailing duties effective July/August</a:t>
            </a:r>
          </a:p>
          <a:p>
            <a:r>
              <a:rPr lang="en-CA" b="1" dirty="0"/>
              <a:t>Broad-based ~25% tariffs and Canadian countermeasures</a:t>
            </a:r>
          </a:p>
          <a:p>
            <a:r>
              <a:rPr lang="en-CA" b="1" dirty="0"/>
              <a:t>EO sec. 232 National Security investigation into forest products</a:t>
            </a:r>
          </a:p>
          <a:p>
            <a:r>
              <a:rPr lang="en-CA" b="1" dirty="0"/>
              <a:t>EO ordering the deregulation of logging on national lands &amp; species at risk permitting</a:t>
            </a:r>
          </a:p>
          <a:p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919200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A9D51-EECF-B0B3-01DC-5BB526959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5400" b="1" dirty="0"/>
              <a:t>What Does This Mean?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C6BA32-FDA5-04BB-3D98-BA08F67259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7543"/>
            <a:ext cx="10515600" cy="4705666"/>
          </a:xfrm>
        </p:spPr>
        <p:txBody>
          <a:bodyPr>
            <a:normAutofit/>
          </a:bodyPr>
          <a:lstStyle/>
          <a:p>
            <a:r>
              <a:rPr lang="en-CA" sz="3200" b="1" dirty="0"/>
              <a:t>Ongoing and immediate impact on American consumers </a:t>
            </a:r>
          </a:p>
          <a:p>
            <a:pPr lvl="1"/>
            <a:r>
              <a:rPr lang="en-CA" sz="2800" dirty="0"/>
              <a:t>US domestic lumber consumption/production </a:t>
            </a:r>
          </a:p>
          <a:p>
            <a:pPr lvl="1"/>
            <a:r>
              <a:rPr lang="en-CA" sz="2800" dirty="0"/>
              <a:t>Pulp, paper, and tissue products – importance of NBSK</a:t>
            </a:r>
          </a:p>
          <a:p>
            <a:pPr lvl="1"/>
            <a:r>
              <a:rPr lang="en-CA" sz="2800" dirty="0"/>
              <a:t>Approximately 2.8 billion bd/ft of US capacity indefinitely or permanently shut down within the last 16 months – the US can’t flip a switch to increase lumber production</a:t>
            </a:r>
          </a:p>
          <a:p>
            <a:r>
              <a:rPr lang="en-CA" sz="3200" b="1" dirty="0"/>
              <a:t>Immediate cash flow implications for Ontario producers</a:t>
            </a:r>
          </a:p>
          <a:p>
            <a:r>
              <a:rPr lang="en-CA" sz="3200" b="1" dirty="0"/>
              <a:t>Longer-term impact of capital investment</a:t>
            </a:r>
          </a:p>
        </p:txBody>
      </p:sp>
    </p:spTree>
    <p:extLst>
      <p:ext uri="{BB962C8B-B14F-4D97-AF65-F5344CB8AC3E}">
        <p14:creationId xmlns:p14="http://schemas.microsoft.com/office/powerpoint/2010/main" val="30857386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14797dc-e167-4889-962b-8d2f7f578bff">
      <Terms xmlns="http://schemas.microsoft.com/office/infopath/2007/PartnerControls"/>
    </lcf76f155ced4ddcb4097134ff3c332f>
    <TaxCatchAll xmlns="cdb34ac3-8484-4b34-a438-05f8cfccf381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099A73FA4D464D93F2FE8F05F22BD7" ma:contentTypeVersion="15" ma:contentTypeDescription="Create a new document." ma:contentTypeScope="" ma:versionID="e8e2e733a83a591301816a4919590012">
  <xsd:schema xmlns:xsd="http://www.w3.org/2001/XMLSchema" xmlns:xs="http://www.w3.org/2001/XMLSchema" xmlns:p="http://schemas.microsoft.com/office/2006/metadata/properties" xmlns:ns2="814797dc-e167-4889-962b-8d2f7f578bff" xmlns:ns3="cdb34ac3-8484-4b34-a438-05f8cfccf381" targetNamespace="http://schemas.microsoft.com/office/2006/metadata/properties" ma:root="true" ma:fieldsID="a827fe0649f882b69717b97f3fabe291" ns2:_="" ns3:_="">
    <xsd:import namespace="814797dc-e167-4889-962b-8d2f7f578bff"/>
    <xsd:import namespace="cdb34ac3-8484-4b34-a438-05f8cfccf38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4797dc-e167-4889-962b-8d2f7f578bf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13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e5c31b95-f7e6-4c85-a5b9-a04cae5d7e8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b34ac3-8484-4b34-a438-05f8cfccf381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d2631f68-ae88-4c85-854b-250aa95fbcc7}" ma:internalName="TaxCatchAll" ma:showField="CatchAllData" ma:web="cdb34ac3-8484-4b34-a438-05f8cfccf38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FA6D070-BAE4-40A4-B154-1D8E7E78B5B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7ABE06E-465F-45F5-93D1-258691670FE6}">
  <ds:schemaRefs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purl.org/dc/dcmitype/"/>
    <ds:schemaRef ds:uri="http://www.w3.org/XML/1998/namespace"/>
    <ds:schemaRef ds:uri="cdb34ac3-8484-4b34-a438-05f8cfccf381"/>
    <ds:schemaRef ds:uri="http://schemas.microsoft.com/office/infopath/2007/PartnerControls"/>
    <ds:schemaRef ds:uri="814797dc-e167-4889-962b-8d2f7f578bff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BFB6ED35-A95E-47F8-8937-A6093EC80105}">
  <ds:schemaRefs>
    <ds:schemaRef ds:uri="814797dc-e167-4889-962b-8d2f7f578bff"/>
    <ds:schemaRef ds:uri="cdb34ac3-8484-4b34-a438-05f8cfccf38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3453</TotalTime>
  <Words>534</Words>
  <Application>Microsoft Office PowerPoint</Application>
  <PresentationFormat>Widescreen</PresentationFormat>
  <Paragraphs>89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Aptos</vt:lpstr>
      <vt:lpstr>Aptos Display</vt:lpstr>
      <vt:lpstr>Arial</vt:lpstr>
      <vt:lpstr>Calibri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Trade Action &amp; Executive Orders  </vt:lpstr>
      <vt:lpstr>What Does This Mean? </vt:lpstr>
      <vt:lpstr>What can we do?</vt:lpstr>
      <vt:lpstr>PowerPoint Presentation</vt:lpstr>
      <vt:lpstr>PowerPoint Presentation</vt:lpstr>
      <vt:lpstr>New Energy Demands Present Bioenergy Opportunities</vt:lpstr>
      <vt:lpstr>PowerPoint Presentation</vt:lpstr>
      <vt:lpstr>KVV8 Biomass CHP Plant  Värtahamnen, Stockholm</vt:lpstr>
      <vt:lpstr>PowerPoint Presentation</vt:lpstr>
      <vt:lpstr>A path forward.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Ian Dunn</dc:creator>
  <cp:lastModifiedBy>Ian Dunn</cp:lastModifiedBy>
  <cp:revision>1</cp:revision>
  <cp:lastPrinted>2025-03-27T17:32:11Z</cp:lastPrinted>
  <dcterms:created xsi:type="dcterms:W3CDTF">2025-03-11T19:42:07Z</dcterms:created>
  <dcterms:modified xsi:type="dcterms:W3CDTF">2025-05-06T14:26:58Z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0x0101008A099A73FA4D464D93F2FE8F05F22BD7</vt:lpwstr>
  </property>
  <property fmtid="{D5CDD505-2E9C-101B-9397-08002B2CF9AE}" pid="3" name="MediaServiceImageTags">
    <vt:lpwstr/>
  </property>
</Properties>
</file>