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z4H5FdRXKFvh9NDG72e7G9ZO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osm.ca/2022/03/15/nosm-university-expansion-to-aid-with-northern-ontario-physician-shortag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Good morning.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My name is Dr. Owen Prowse, and I am honoured to be here on behalf of NOSM University this morning.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I am the Vice-President of Clinical Partnerships and Hospital Relations with the university and ….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Thank you for having me here today along with my university colleague Jessica Pope.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a:p>
        </p:txBody>
      </p:sp>
      <p:sp>
        <p:nvSpPr>
          <p:cNvPr id="27" name="Google Shape;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400"/>
              <a:t>The excellent news is that we are growing. </a:t>
            </a:r>
            <a:endParaRPr sz="1400"/>
          </a:p>
          <a:p>
            <a:pPr indent="0" lvl="0" marL="0" rtl="0" algn="l">
              <a:spcBef>
                <a:spcPts val="0"/>
              </a:spcBef>
              <a:spcAft>
                <a:spcPts val="0"/>
              </a:spcAft>
              <a:buClr>
                <a:schemeClr val="dk1"/>
              </a:buClr>
              <a:buSzPts val="1200"/>
              <a:buFont typeface="Arial"/>
              <a:buNone/>
            </a:pPr>
            <a:r>
              <a:t/>
            </a:r>
            <a:endParaRPr sz="1400"/>
          </a:p>
          <a:p>
            <a:pPr indent="0" lvl="0" marL="0" rtl="0" algn="l">
              <a:spcBef>
                <a:spcPts val="0"/>
              </a:spcBef>
              <a:spcAft>
                <a:spcPts val="0"/>
              </a:spcAft>
              <a:buNone/>
            </a:pPr>
            <a:r>
              <a:rPr lang="en-US" sz="1400"/>
              <a:t>In 2022, we </a:t>
            </a:r>
            <a:r>
              <a:rPr lang="en-US" sz="1400" u="sng">
                <a:solidFill>
                  <a:schemeClr val="hlink"/>
                </a:solidFill>
                <a:hlinkClick r:id="rId2"/>
              </a:rPr>
              <a:t>announced an extraordinary expansion</a:t>
            </a:r>
            <a:r>
              <a:rPr lang="en-US" sz="1400"/>
              <a:t> effort.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 province at the time was assigning new medical school spaces, and NOSM University received a lot.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Our </a:t>
            </a:r>
            <a:r>
              <a:rPr lang="en-US" sz="1400"/>
              <a:t>initial</a:t>
            </a:r>
            <a:r>
              <a:rPr lang="en-US" sz="1400"/>
              <a:t> MD class back in 2005 was 56 students per year.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Through a gradual, incremental approach, we plan to offer a total of 108 seats, nearly doubling the capacity of our MD program; at the same time, we expect to go from 60 postgraduate positions to 123 by 2028.</a:t>
            </a:r>
            <a:endParaRPr sz="1400"/>
          </a:p>
          <a:p>
            <a:pPr indent="0" lvl="0" marL="0" rtl="0" algn="l">
              <a:spcBef>
                <a:spcPts val="0"/>
              </a:spcBef>
              <a:spcAft>
                <a:spcPts val="0"/>
              </a:spcAft>
              <a:buNone/>
            </a:pPr>
            <a:r>
              <a:t/>
            </a:r>
            <a:endParaRPr sz="1400"/>
          </a:p>
          <a:p>
            <a:pPr indent="0" lvl="0" marL="0" rtl="0" algn="l">
              <a:spcBef>
                <a:spcPts val="0"/>
              </a:spcBef>
              <a:spcAft>
                <a:spcPts val="0"/>
              </a:spcAft>
              <a:buClr>
                <a:srgbClr val="202124"/>
              </a:buClr>
              <a:buSzPts val="1200"/>
              <a:buFont typeface="Roboto"/>
              <a:buNone/>
            </a:pPr>
            <a:r>
              <a:rPr lang="en-US" sz="1400"/>
              <a:t>Although the exact numbers of postgraduate program expansion are not yet decided, the likely doubling of our postgraduate positions could drive the opening of new specialty training programs.</a:t>
            </a:r>
            <a:endParaRPr sz="1600"/>
          </a:p>
          <a:p>
            <a:pPr indent="0" lvl="0" marL="0" rtl="0" algn="l">
              <a:spcBef>
                <a:spcPts val="0"/>
              </a:spcBef>
              <a:spcAft>
                <a:spcPts val="0"/>
              </a:spcAft>
              <a:buNone/>
            </a:pPr>
            <a:r>
              <a:t/>
            </a:r>
            <a:endParaRPr/>
          </a:p>
        </p:txBody>
      </p:sp>
      <p:sp>
        <p:nvSpPr>
          <p:cNvPr id="115" name="Google Shape;1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140" name="Google Shape;1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400"/>
              <a:t>Before I begin this morning…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US" sz="1400"/>
              <a:t>I would like to say that as representatives of NOSM University, we are grateful to be here today in the traditional territory of the Anishinaabek Nation, protected by the Robinson Huron Treaty of 1850.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US" sz="1400"/>
              <a:t>I would also like to specifically honour the people of Nipissing First Nation and Dokis (dough-KEESE) First Nation for whom this land is home.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US" sz="1400"/>
              <a:t>It is an honour to be here.</a:t>
            </a:r>
            <a:endParaRPr sz="1400"/>
          </a:p>
        </p:txBody>
      </p:sp>
      <p:sp>
        <p:nvSpPr>
          <p:cNvPr id="33" name="Google Shape;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400"/>
              <a:t>NOSM University is Canada’s only independent medical university and one of the country’s greatest health human resource strategies. </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US" sz="1400"/>
              <a:t>Since our inception, our unique mission has remained the same: “</a:t>
            </a:r>
            <a:r>
              <a:rPr lang="en-US" sz="1400"/>
              <a:t>To improve the health of Northern Ontarians by being socially accountable in our education and research programs and advocating for health equity.”</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US" sz="1400"/>
              <a:t>Some twenty years after we opened our doors, o</a:t>
            </a:r>
            <a:r>
              <a:rPr lang="en-US" sz="1400"/>
              <a:t>ur core work remains educating a skilled, capable, and socially accountable health professions workforce to meet the unique health care needs of Northern Ontario—striving for health equity—and doing research that identifies and addresses community need. </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US" sz="1400"/>
              <a:t>Before we get into details about where we are and where we think we’re going, I just want to say… </a:t>
            </a:r>
            <a:endParaRPr sz="1400"/>
          </a:p>
          <a:p>
            <a:pPr indent="0" lvl="0" marL="0" marR="0" rtl="0" algn="l">
              <a:lnSpc>
                <a:spcPct val="100000"/>
              </a:lnSpc>
              <a:spcBef>
                <a:spcPts val="0"/>
              </a:spcBef>
              <a:spcAft>
                <a:spcPts val="0"/>
              </a:spcAft>
              <a:buClr>
                <a:schemeClr val="dk1"/>
              </a:buClr>
              <a:buSzPts val="1200"/>
              <a:buFont typeface="Calibri"/>
              <a:buNone/>
            </a:pPr>
            <a:r>
              <a:t/>
            </a:r>
            <a:endParaRPr sz="1400"/>
          </a:p>
          <a:p>
            <a:pPr indent="0" lvl="0" marL="0" rtl="0" algn="l">
              <a:spcBef>
                <a:spcPts val="0"/>
              </a:spcBef>
              <a:spcAft>
                <a:spcPts val="0"/>
              </a:spcAft>
              <a:buClr>
                <a:schemeClr val="dk1"/>
              </a:buClr>
              <a:buSzPts val="1200"/>
              <a:buFont typeface="Arial"/>
              <a:buNone/>
            </a:pPr>
            <a:r>
              <a:t/>
            </a:r>
            <a:endParaRPr/>
          </a:p>
        </p:txBody>
      </p:sp>
      <p:sp>
        <p:nvSpPr>
          <p:cNvPr id="41" name="Google Shape;4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5027873e8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 name="Google Shape;50;g35027873e8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 an enormous ‘thank you’ to FONOM communities for your continued advocacy on behalf of NOSM University.</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This is just a very small snapshot of some of the recent advocacy work done by your members over the last few years.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On top of your vocal support for our founding back in the early 2000s…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You have recently championed us in calls to the province for millions more in necessary base funding, more spaces to train new doctors, and much more.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lang="en-US" sz="1400"/>
              <a:t>We thank you so much for your support.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rPr lang="en-US" sz="1400"/>
              <a:t>It has made a world of real, tangible difference to our university, including the historic expansion announcement to nearly double capacity in our medical programs. </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US" sz="1400"/>
              <a:t>Thank you!</a:t>
            </a:r>
            <a:endParaRPr sz="1400"/>
          </a:p>
        </p:txBody>
      </p:sp>
      <p:sp>
        <p:nvSpPr>
          <p:cNvPr id="51" name="Google Shape;51;g35027873e8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t>As many of you know, we were established as the Northern Ontario School of medicine in 2002 to reverse the chronic shortage of physicians with a mandate to improve the health of Northern Ontarians with a focus on rural, remote, Indigenous and Francophone populations.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We officially opened our doors in 2005 with that social accountability mandate, and we have truly blazed trails in our short history.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A few things to know about  NOSM University:</a:t>
            </a:r>
            <a:endParaRPr sz="1400"/>
          </a:p>
          <a:p>
            <a:pPr indent="0" lvl="0" marL="0" rtl="0" algn="l">
              <a:spcBef>
                <a:spcPts val="0"/>
              </a:spcBef>
              <a:spcAft>
                <a:spcPts val="0"/>
              </a:spcAft>
              <a:buNone/>
            </a:pPr>
            <a:r>
              <a:t/>
            </a:r>
            <a:endParaRPr sz="1400"/>
          </a:p>
          <a:p>
            <a:pPr indent="-317500" lvl="1" marL="914400" rtl="0" algn="l">
              <a:spcBef>
                <a:spcPts val="0"/>
              </a:spcBef>
              <a:spcAft>
                <a:spcPts val="0"/>
              </a:spcAft>
              <a:buSzPts val="1400"/>
              <a:buChar char="○"/>
            </a:pPr>
            <a:r>
              <a:rPr lang="en-US" sz="1400"/>
              <a:t>We have been an independent legal entity (not-for-profit corporation) since 2002</a:t>
            </a:r>
            <a:endParaRPr sz="1400"/>
          </a:p>
          <a:p>
            <a:pPr indent="-317500" lvl="1" marL="914400" rtl="0" algn="l">
              <a:spcBef>
                <a:spcPts val="0"/>
              </a:spcBef>
              <a:spcAft>
                <a:spcPts val="0"/>
              </a:spcAft>
              <a:buSzPts val="1400"/>
              <a:buChar char="○"/>
            </a:pPr>
            <a:r>
              <a:rPr lang="en-US" sz="1400"/>
              <a:t>Though we maintain important partnerships with Lakehead and Laurentian universities, a</a:t>
            </a:r>
            <a:r>
              <a:rPr lang="en-US" sz="1400"/>
              <a:t>s of 2022, we are a fully independent, accredited, degree-granting university with our own Board of Governors and Senate, curriculum, and administration. </a:t>
            </a:r>
            <a:endParaRPr sz="1400"/>
          </a:p>
          <a:p>
            <a:pPr indent="-317500" lvl="1" marL="914400" rtl="0" algn="l">
              <a:spcBef>
                <a:spcPts val="0"/>
              </a:spcBef>
              <a:spcAft>
                <a:spcPts val="0"/>
              </a:spcAft>
              <a:buSzPts val="1400"/>
              <a:buChar char="○"/>
            </a:pPr>
            <a:r>
              <a:rPr lang="en-US" sz="1400"/>
              <a:t>We were established by the government as a specific government health care strategy. As such, we are uniquely supported by provincial funding through both the Ministry of Colleges, Universities, Research Excellence and Security, and the Ministry of Health </a:t>
            </a:r>
            <a:endParaRPr sz="1400"/>
          </a:p>
          <a:p>
            <a:pPr indent="-317500" lvl="1" marL="914400" rtl="0" algn="l">
              <a:spcBef>
                <a:spcPts val="0"/>
              </a:spcBef>
              <a:spcAft>
                <a:spcPts val="0"/>
              </a:spcAft>
              <a:buSzPts val="1400"/>
              <a:buChar char="○"/>
            </a:pPr>
            <a:r>
              <a:rPr lang="en-US" sz="1400"/>
              <a:t>In addition to hundreds of staff split </a:t>
            </a:r>
            <a:r>
              <a:rPr lang="en-US" sz="1400"/>
              <a:t>50/50 in Sudbury and Thunder Bay, NOSM University m</a:t>
            </a:r>
            <a:r>
              <a:rPr lang="en-US" sz="1400"/>
              <a:t>anages close to 1,800 clinical faculty contracts across the North, which is what we consider the </a:t>
            </a:r>
            <a:r>
              <a:rPr lang="en-US" sz="1400"/>
              <a:t>entirety</a:t>
            </a:r>
            <a:r>
              <a:rPr lang="en-US" sz="1400"/>
              <a:t> of the actual NOSM University campus.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 name="Google Shape;5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400" u="none" strike="noStrike">
                <a:solidFill>
                  <a:schemeClr val="dk1"/>
                </a:solidFill>
                <a:latin typeface="Arial"/>
                <a:ea typeface="Arial"/>
                <a:cs typeface="Arial"/>
                <a:sym typeface="Arial"/>
              </a:rPr>
              <a:t>The unique distributed, community-engaged learning model has grown into something extraordinary and is recognized on an international level. </a:t>
            </a:r>
            <a:endParaRPr sz="1400"/>
          </a:p>
          <a:p>
            <a:pPr indent="0" lvl="0" marL="0" rtl="0" algn="l">
              <a:spcBef>
                <a:spcPts val="0"/>
              </a:spcBef>
              <a:spcAft>
                <a:spcPts val="0"/>
              </a:spcAft>
              <a:buNone/>
            </a:pPr>
            <a:r>
              <a:t/>
            </a:r>
            <a:endParaRPr b="0" i="0" sz="14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400" u="none" strike="noStrike">
                <a:solidFill>
                  <a:schemeClr val="dk1"/>
                </a:solidFill>
                <a:latin typeface="Arial"/>
                <a:ea typeface="Arial"/>
                <a:cs typeface="Arial"/>
                <a:sym typeface="Arial"/>
              </a:rPr>
              <a:t>This model includes strong ties and engagement with remote, rural, Indigenous and Francophone communities. </a:t>
            </a:r>
            <a:endParaRPr sz="1400"/>
          </a:p>
          <a:p>
            <a:pPr indent="0" lvl="0" marL="0" rtl="0" algn="l">
              <a:spcBef>
                <a:spcPts val="0"/>
              </a:spcBef>
              <a:spcAft>
                <a:spcPts val="0"/>
              </a:spcAft>
              <a:buNone/>
            </a:pPr>
            <a:r>
              <a:t/>
            </a:r>
            <a:endParaRPr b="0" i="0" sz="1400" u="none" strike="noStrike">
              <a:solidFill>
                <a:schemeClr val="dk1"/>
              </a:solidFill>
              <a:latin typeface="Arial"/>
              <a:ea typeface="Arial"/>
              <a:cs typeface="Arial"/>
              <a:sym typeface="Arial"/>
            </a:endParaRPr>
          </a:p>
          <a:p>
            <a:pPr indent="0" lvl="0" marL="0" rtl="0" algn="l">
              <a:spcBef>
                <a:spcPts val="0"/>
              </a:spcBef>
              <a:spcAft>
                <a:spcPts val="0"/>
              </a:spcAft>
              <a:buNone/>
            </a:pPr>
            <a:r>
              <a:rPr b="0" i="0" lang="en-US" sz="1400" u="none" strike="noStrike">
                <a:solidFill>
                  <a:schemeClr val="dk1"/>
                </a:solidFill>
                <a:latin typeface="Arial"/>
                <a:ea typeface="Arial"/>
                <a:cs typeface="Arial"/>
                <a:sym typeface="Arial"/>
              </a:rPr>
              <a:t>It features partnerships and collaborations with more than 500 organizations, in 90-plus communities, and again</a:t>
            </a:r>
            <a:r>
              <a:rPr lang="en-US" sz="1400"/>
              <a:t>—</a:t>
            </a:r>
            <a:r>
              <a:rPr b="0" i="0" lang="en-US" sz="1400" u="none" strike="noStrike">
                <a:solidFill>
                  <a:schemeClr val="dk1"/>
                </a:solidFill>
                <a:latin typeface="Arial"/>
                <a:ea typeface="Arial"/>
                <a:cs typeface="Arial"/>
                <a:sym typeface="Arial"/>
              </a:rPr>
              <a:t>with more than 1,800 clinical, human and medical sciences faculty dispersed across all of Northern Ontario. </a:t>
            </a:r>
            <a:endParaRPr sz="1400"/>
          </a:p>
          <a:p>
            <a:pPr indent="0" lvl="0" marL="0" rtl="0" algn="l">
              <a:spcBef>
                <a:spcPts val="0"/>
              </a:spcBef>
              <a:spcAft>
                <a:spcPts val="0"/>
              </a:spcAft>
              <a:buNone/>
            </a:pPr>
            <a:r>
              <a:t/>
            </a:r>
            <a:endParaRPr sz="1400"/>
          </a:p>
          <a:p>
            <a:pPr indent="0" lvl="0" marL="0" marR="0" rtl="0" algn="l">
              <a:lnSpc>
                <a:spcPct val="100000"/>
              </a:lnSpc>
              <a:spcBef>
                <a:spcPts val="0"/>
              </a:spcBef>
              <a:spcAft>
                <a:spcPts val="0"/>
              </a:spcAft>
              <a:buClr>
                <a:schemeClr val="dk1"/>
              </a:buClr>
              <a:buSzPts val="1200"/>
              <a:buFont typeface="Arial"/>
              <a:buNone/>
            </a:pPr>
            <a:r>
              <a:rPr lang="en-US" sz="1400"/>
              <a:t>This map is telling of where the concentrations of medical schools are in Ontario. </a:t>
            </a:r>
            <a:endParaRPr sz="1400"/>
          </a:p>
          <a:p>
            <a:pPr indent="0" lvl="0" marL="0" marR="0" rtl="0" algn="l">
              <a:lnSpc>
                <a:spcPct val="100000"/>
              </a:lnSpc>
              <a:spcBef>
                <a:spcPts val="0"/>
              </a:spcBef>
              <a:spcAft>
                <a:spcPts val="0"/>
              </a:spcAft>
              <a:buClr>
                <a:schemeClr val="dk1"/>
              </a:buClr>
              <a:buSzPts val="1200"/>
              <a:buFont typeface="Arial"/>
              <a:buNone/>
            </a:pPr>
            <a:r>
              <a:t/>
            </a:r>
            <a:endParaRPr sz="1400"/>
          </a:p>
          <a:p>
            <a:pPr indent="0" lvl="0" marL="0" marR="0" rtl="0" algn="l">
              <a:lnSpc>
                <a:spcPct val="100000"/>
              </a:lnSpc>
              <a:spcBef>
                <a:spcPts val="0"/>
              </a:spcBef>
              <a:spcAft>
                <a:spcPts val="0"/>
              </a:spcAft>
              <a:buClr>
                <a:schemeClr val="dk1"/>
              </a:buClr>
              <a:buSzPts val="1200"/>
              <a:buFont typeface="Arial"/>
              <a:buNone/>
            </a:pPr>
            <a:r>
              <a:rPr lang="en-US" sz="1400"/>
              <a:t>The pink symbols are med schools based in southern Ontario. </a:t>
            </a:r>
            <a:endParaRPr sz="1400"/>
          </a:p>
          <a:p>
            <a:pPr indent="0" lvl="0" marL="0" marR="0" rtl="0" algn="l">
              <a:lnSpc>
                <a:spcPct val="100000"/>
              </a:lnSpc>
              <a:spcBef>
                <a:spcPts val="0"/>
              </a:spcBef>
              <a:spcAft>
                <a:spcPts val="0"/>
              </a:spcAft>
              <a:buClr>
                <a:schemeClr val="dk1"/>
              </a:buClr>
              <a:buSzPts val="1200"/>
              <a:buFont typeface="Arial"/>
              <a:buNone/>
            </a:pPr>
            <a:r>
              <a:t/>
            </a:r>
            <a:endParaRPr sz="1400"/>
          </a:p>
          <a:p>
            <a:pPr indent="0" lvl="0" marL="0" marR="0" rtl="0" algn="l">
              <a:lnSpc>
                <a:spcPct val="100000"/>
              </a:lnSpc>
              <a:spcBef>
                <a:spcPts val="0"/>
              </a:spcBef>
              <a:spcAft>
                <a:spcPts val="0"/>
              </a:spcAft>
              <a:buClr>
                <a:schemeClr val="dk1"/>
              </a:buClr>
              <a:buSzPts val="1200"/>
              <a:buFont typeface="Arial"/>
              <a:buNone/>
            </a:pPr>
            <a:r>
              <a:rPr lang="en-US" sz="1400"/>
              <a:t>The two blue symbols are NOSM University’s campuses in Thunder Bay to the west, and Sudbury in the east. </a:t>
            </a:r>
            <a:endParaRPr sz="1400"/>
          </a:p>
          <a:p>
            <a:pPr indent="0" lvl="0" marL="0" marR="0" rtl="0" algn="l">
              <a:lnSpc>
                <a:spcPct val="100000"/>
              </a:lnSpc>
              <a:spcBef>
                <a:spcPts val="0"/>
              </a:spcBef>
              <a:spcAft>
                <a:spcPts val="0"/>
              </a:spcAft>
              <a:buClr>
                <a:schemeClr val="dk1"/>
              </a:buClr>
              <a:buSzPts val="1200"/>
              <a:buFont typeface="Arial"/>
              <a:buNone/>
            </a:pPr>
            <a:r>
              <a:t/>
            </a:r>
            <a:endParaRPr sz="1400"/>
          </a:p>
          <a:p>
            <a:pPr indent="0" lvl="0" marL="0" marR="0" rtl="0" algn="l">
              <a:lnSpc>
                <a:spcPct val="100000"/>
              </a:lnSpc>
              <a:spcBef>
                <a:spcPts val="0"/>
              </a:spcBef>
              <a:spcAft>
                <a:spcPts val="0"/>
              </a:spcAft>
              <a:buClr>
                <a:schemeClr val="dk1"/>
              </a:buClr>
              <a:buSzPts val="1200"/>
              <a:buFont typeface="Arial"/>
              <a:buNone/>
            </a:pPr>
            <a:r>
              <a:rPr lang="en-US" sz="1400"/>
              <a:t>All of the little chevrons across the North </a:t>
            </a:r>
            <a:r>
              <a:rPr lang="en-US" sz="1400"/>
              <a:t>represent</a:t>
            </a:r>
            <a:r>
              <a:rPr lang="en-US" sz="1400"/>
              <a:t> NOSM University’s presence across the region. </a:t>
            </a:r>
            <a:endParaRPr sz="1400"/>
          </a:p>
          <a:p>
            <a:pPr indent="0" lvl="0" marL="0" marR="0" rtl="0" algn="l">
              <a:lnSpc>
                <a:spcPct val="100000"/>
              </a:lnSpc>
              <a:spcBef>
                <a:spcPts val="0"/>
              </a:spcBef>
              <a:spcAft>
                <a:spcPts val="0"/>
              </a:spcAft>
              <a:buClr>
                <a:schemeClr val="dk1"/>
              </a:buClr>
              <a:buSzPts val="1200"/>
              <a:buFont typeface="Arial"/>
              <a:buNone/>
            </a:pPr>
            <a:r>
              <a:t/>
            </a:r>
            <a:endParaRPr sz="1400"/>
          </a:p>
          <a:p>
            <a:pPr indent="0" lvl="0" marL="0" marR="0" rtl="0" algn="l">
              <a:lnSpc>
                <a:spcPct val="100000"/>
              </a:lnSpc>
              <a:spcBef>
                <a:spcPts val="0"/>
              </a:spcBef>
              <a:spcAft>
                <a:spcPts val="0"/>
              </a:spcAft>
              <a:buClr>
                <a:schemeClr val="dk1"/>
              </a:buClr>
              <a:buSzPts val="1200"/>
              <a:buFont typeface="Arial"/>
              <a:buNone/>
            </a:pPr>
            <a:r>
              <a:t/>
            </a:r>
            <a:endParaRPr sz="1400"/>
          </a:p>
          <a:p>
            <a:pPr indent="0" lvl="0" marL="0" rtl="0" algn="l">
              <a:spcBef>
                <a:spcPts val="0"/>
              </a:spcBef>
              <a:spcAft>
                <a:spcPts val="0"/>
              </a:spcAft>
              <a:buNone/>
            </a:pPr>
            <a:r>
              <a:t/>
            </a:r>
            <a:endParaRPr/>
          </a:p>
        </p:txBody>
      </p:sp>
      <p:sp>
        <p:nvSpPr>
          <p:cNvPr id="68" name="Google Shape;6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As you can see, we are deeply connected to health care partners across the North. </a:t>
            </a:r>
            <a:endParaRPr sz="1400"/>
          </a:p>
        </p:txBody>
      </p:sp>
      <p:sp>
        <p:nvSpPr>
          <p:cNvPr id="75" name="Google Shape;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t>Having so many connections through our distributed model means we can put students across the region for opportunities to train and learn in the North. </a:t>
            </a:r>
            <a:endParaRPr sz="1400"/>
          </a:p>
          <a:p>
            <a:pPr indent="0" lvl="0" marL="0" rtl="0" algn="l">
              <a:spcBef>
                <a:spcPts val="0"/>
              </a:spcBef>
              <a:spcAft>
                <a:spcPts val="0"/>
              </a:spcAft>
              <a:buNone/>
            </a:pPr>
            <a:r>
              <a:rPr lang="en-US" sz="1400"/>
              <a:t>This is a snapshot of where learners have been placed in Northeastern Ontario. </a:t>
            </a:r>
            <a:endParaRPr sz="1400"/>
          </a:p>
        </p:txBody>
      </p:sp>
      <p:sp>
        <p:nvSpPr>
          <p:cNvPr id="98" name="Google Shape;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400"/>
              <a:t>More than half of NOSM University graduates have stayed in Northern Ontario. We estimate that about 400,000 people in Northern Ontario—about half the population—have been helped by one of these graduates. </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400"/>
              <a:buFont typeface="Arial"/>
              <a:buNone/>
            </a:pPr>
            <a:r>
              <a:rPr lang="en-US" sz="1400"/>
              <a:t>Despite this success, there continues to be a crisis in the numbers of doctors and other health-care practitioners in Northern Ontario’s smaller rural, remote, Indigenous and Francophone communities. </a:t>
            </a:r>
            <a:endParaRPr sz="1400"/>
          </a:p>
          <a:p>
            <a:pPr indent="0" lvl="0" marL="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Clr>
                <a:schemeClr val="dk1"/>
              </a:buClr>
              <a:buSzPts val="1400"/>
              <a:buFont typeface="Arial"/>
              <a:buNone/>
            </a:pPr>
            <a:r>
              <a:rPr lang="en-US" sz="1400"/>
              <a:t>The people of Northern Ontario—some 800,000—need more than 380 doctors just to fill immediate shortages. It’s hard to imagine, but statistically, people in the North live shorter, less healthy lives than people in the south.</a:t>
            </a:r>
            <a:endParaRPr sz="1400"/>
          </a:p>
          <a:p>
            <a:pPr indent="0" lvl="0" marL="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Clr>
                <a:schemeClr val="dk1"/>
              </a:buClr>
              <a:buSzPts val="1400"/>
              <a:buFont typeface="Arial"/>
              <a:buNone/>
            </a:pPr>
            <a:r>
              <a:rPr lang="en-US" sz="1400"/>
              <a:t>As Canada’s first-ever independent medical university, NOSM University is doing everything it can to help marshal doctors to where they’re needed most.</a:t>
            </a:r>
            <a:endParaRPr sz="1400"/>
          </a:p>
          <a:p>
            <a:pPr indent="0" lvl="0" marL="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None/>
            </a:pPr>
            <a:r>
              <a:t/>
            </a:r>
            <a:endParaRPr/>
          </a:p>
        </p:txBody>
      </p:sp>
      <p:sp>
        <p:nvSpPr>
          <p:cNvPr id="106" name="Google Shape;1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9"/>
          <p:cNvSpPr txBox="1"/>
          <p:nvPr>
            <p:ph type="ctrTitle"/>
          </p:nvPr>
        </p:nvSpPr>
        <p:spPr>
          <a:xfrm>
            <a:off x="297455" y="2523116"/>
            <a:ext cx="11633811" cy="1471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9"/>
          <p:cNvSpPr txBox="1"/>
          <p:nvPr>
            <p:ph idx="1" type="subTitle"/>
          </p:nvPr>
        </p:nvSpPr>
        <p:spPr>
          <a:xfrm>
            <a:off x="297455" y="4087258"/>
            <a:ext cx="11633811" cy="117054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0"/>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body"/>
          </p:nvPr>
        </p:nvSpPr>
        <p:spPr>
          <a:xfrm>
            <a:off x="264405" y="1825625"/>
            <a:ext cx="11677879" cy="407941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3"/>
              </a:buClr>
              <a:buSzPts val="2800"/>
              <a:buChar char="•"/>
              <a:defRPr>
                <a:solidFill>
                  <a:schemeClr val="accent3"/>
                </a:solidFill>
              </a:defRPr>
            </a:lvl1pPr>
            <a:lvl2pPr indent="-381000" lvl="1" marL="914400" algn="l">
              <a:lnSpc>
                <a:spcPct val="90000"/>
              </a:lnSpc>
              <a:spcBef>
                <a:spcPts val="500"/>
              </a:spcBef>
              <a:spcAft>
                <a:spcPts val="0"/>
              </a:spcAft>
              <a:buClr>
                <a:schemeClr val="accent3"/>
              </a:buClr>
              <a:buSzPts val="2400"/>
              <a:buChar char="•"/>
              <a:defRPr>
                <a:solidFill>
                  <a:schemeClr val="accent3"/>
                </a:solidFill>
              </a:defRPr>
            </a:lvl2pPr>
            <a:lvl3pPr indent="-355600" lvl="2" marL="1371600" algn="l">
              <a:lnSpc>
                <a:spcPct val="90000"/>
              </a:lnSpc>
              <a:spcBef>
                <a:spcPts val="500"/>
              </a:spcBef>
              <a:spcAft>
                <a:spcPts val="0"/>
              </a:spcAft>
              <a:buClr>
                <a:schemeClr val="accent3"/>
              </a:buClr>
              <a:buSzPts val="2000"/>
              <a:buChar char="•"/>
              <a:defRPr>
                <a:solidFill>
                  <a:schemeClr val="accent3"/>
                </a:solidFill>
              </a:defRPr>
            </a:lvl3pPr>
            <a:lvl4pPr indent="-342900" lvl="3" marL="1828800" algn="l">
              <a:lnSpc>
                <a:spcPct val="90000"/>
              </a:lnSpc>
              <a:spcBef>
                <a:spcPts val="500"/>
              </a:spcBef>
              <a:spcAft>
                <a:spcPts val="0"/>
              </a:spcAft>
              <a:buClr>
                <a:schemeClr val="accent3"/>
              </a:buClr>
              <a:buSzPts val="1800"/>
              <a:buChar char="•"/>
              <a:defRPr>
                <a:solidFill>
                  <a:schemeClr val="accent3"/>
                </a:solidFill>
              </a:defRPr>
            </a:lvl4pPr>
            <a:lvl5pPr indent="-342900" lvl="4" marL="2286000" algn="l">
              <a:lnSpc>
                <a:spcPct val="90000"/>
              </a:lnSpc>
              <a:spcBef>
                <a:spcPts val="500"/>
              </a:spcBef>
              <a:spcAft>
                <a:spcPts val="0"/>
              </a:spcAft>
              <a:buClr>
                <a:schemeClr val="accent3"/>
              </a:buClr>
              <a:buSzPts val="1800"/>
              <a:buChar char="•"/>
              <a:defRPr>
                <a:solidFill>
                  <a:schemeClr val="accent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1"/>
          <p:cNvSpPr txBox="1"/>
          <p:nvPr>
            <p:ph idx="1" type="body"/>
          </p:nvPr>
        </p:nvSpPr>
        <p:spPr>
          <a:xfrm>
            <a:off x="264405" y="1825625"/>
            <a:ext cx="11677879" cy="407941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type="title"/>
          </p:nvPr>
        </p:nvSpPr>
        <p:spPr>
          <a:xfrm>
            <a:off x="264407" y="500062"/>
            <a:ext cx="1167787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2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3"/>
          <p:cNvSpPr txBox="1"/>
          <p:nvPr>
            <p:ph type="ctrTitle"/>
          </p:nvPr>
        </p:nvSpPr>
        <p:spPr>
          <a:xfrm>
            <a:off x="297455" y="2523116"/>
            <a:ext cx="11633811" cy="1471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2"/>
              </a:buClr>
              <a:buSzPts val="6000"/>
              <a:buFont typeface="Arial"/>
              <a:buNone/>
              <a:defRPr b="1" sz="6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subTitle"/>
          </p:nvPr>
        </p:nvSpPr>
        <p:spPr>
          <a:xfrm>
            <a:off x="297455" y="4087258"/>
            <a:ext cx="11633811" cy="117054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Arial"/>
              <a:buNone/>
              <a:defRPr b="1" i="0" sz="44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264405" y="1825625"/>
            <a:ext cx="11677879" cy="407941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33.png"/><Relationship Id="rId5" Type="http://schemas.openxmlformats.org/officeDocument/2006/relationships/image" Target="../media/image4.gif"/></Relationships>
</file>

<file path=ppt/slides/_rels/slide7.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2.png"/><Relationship Id="rId13" Type="http://schemas.openxmlformats.org/officeDocument/2006/relationships/image" Target="../media/image19.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13.png"/><Relationship Id="rId15" Type="http://schemas.openxmlformats.org/officeDocument/2006/relationships/image" Target="../media/image17.png"/><Relationship Id="rId14" Type="http://schemas.openxmlformats.org/officeDocument/2006/relationships/image" Target="../media/image26.png"/><Relationship Id="rId17" Type="http://schemas.openxmlformats.org/officeDocument/2006/relationships/image" Target="../media/image18.png"/><Relationship Id="rId16"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txBox="1"/>
          <p:nvPr>
            <p:ph type="ctrTitle"/>
          </p:nvPr>
        </p:nvSpPr>
        <p:spPr>
          <a:xfrm>
            <a:off x="297455" y="2823908"/>
            <a:ext cx="11633811" cy="1432781"/>
          </a:xfrm>
          <a:prstGeom prst="rect">
            <a:avLst/>
          </a:prstGeom>
          <a:noFill/>
          <a:ln>
            <a:noFill/>
          </a:ln>
        </p:spPr>
        <p:txBody>
          <a:bodyPr anchorCtr="0" anchor="b" bIns="45700" lIns="91425" spcFirstLastPara="1" rIns="91425" wrap="square" tIns="45700">
            <a:normAutofit/>
          </a:bodyPr>
          <a:lstStyle/>
          <a:p>
            <a:pPr indent="0" lvl="0" marL="0" rtl="0" algn="ctr">
              <a:lnSpc>
                <a:spcPct val="93750"/>
              </a:lnSpc>
              <a:spcBef>
                <a:spcPts val="0"/>
              </a:spcBef>
              <a:spcAft>
                <a:spcPts val="0"/>
              </a:spcAft>
              <a:buClr>
                <a:schemeClr val="dk1"/>
              </a:buClr>
              <a:buSzPts val="1100"/>
              <a:buFont typeface="Arial"/>
              <a:buNone/>
            </a:pPr>
            <a:r>
              <a:rPr lang="en-US" sz="3600"/>
              <a:t>Federation of Northern Ontario Municipalities </a:t>
            </a:r>
            <a:r>
              <a:rPr b="0" lang="en-US" sz="2400"/>
              <a:t>​</a:t>
            </a:r>
            <a:endParaRPr b="0" sz="2400"/>
          </a:p>
          <a:p>
            <a:pPr indent="0" lvl="0" marL="0" rtl="0" algn="ctr">
              <a:spcBef>
                <a:spcPts val="0"/>
              </a:spcBef>
              <a:spcAft>
                <a:spcPts val="0"/>
              </a:spcAft>
              <a:buClr>
                <a:schemeClr val="lt1"/>
              </a:buClr>
              <a:buSzPts val="5400"/>
              <a:buFont typeface="Arial"/>
              <a:buNone/>
            </a:pPr>
            <a:r>
              <a:rPr i="1" lang="en-US" sz="2400"/>
              <a:t>May 7, 2025</a:t>
            </a:r>
            <a:endParaRPr sz="3600"/>
          </a:p>
        </p:txBody>
      </p:sp>
      <p:sp>
        <p:nvSpPr>
          <p:cNvPr id="30" name="Google Shape;30;p1"/>
          <p:cNvSpPr txBox="1"/>
          <p:nvPr>
            <p:ph idx="1" type="subTitle"/>
          </p:nvPr>
        </p:nvSpPr>
        <p:spPr>
          <a:xfrm>
            <a:off x="297455" y="5001658"/>
            <a:ext cx="11633811" cy="11705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lang="en-US" sz="3200"/>
              <a:t>Dr. Owen Prowse</a:t>
            </a:r>
            <a:endParaRPr/>
          </a:p>
          <a:p>
            <a:pPr indent="0" lvl="0" marL="0" rtl="0" algn="ctr">
              <a:lnSpc>
                <a:spcPct val="90000"/>
              </a:lnSpc>
              <a:spcBef>
                <a:spcPts val="1000"/>
              </a:spcBef>
              <a:spcAft>
                <a:spcPts val="0"/>
              </a:spcAft>
              <a:buClr>
                <a:schemeClr val="lt1"/>
              </a:buClr>
              <a:buSzPts val="2400"/>
              <a:buNone/>
            </a:pPr>
            <a:r>
              <a:rPr i="1" lang="en-US" sz="2400"/>
              <a:t>Vice President, Clinical Partnerships and Hospital Relations</a:t>
            </a:r>
            <a:endParaRPr/>
          </a:p>
          <a:p>
            <a:pPr indent="0" lvl="0" marL="0" rtl="0" algn="ctr">
              <a:lnSpc>
                <a:spcPct val="90000"/>
              </a:lnSpc>
              <a:spcBef>
                <a:spcPts val="1000"/>
              </a:spcBef>
              <a:spcAft>
                <a:spcPts val="0"/>
              </a:spcAft>
              <a:buClr>
                <a:schemeClr val="lt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idx="1" type="body"/>
          </p:nvPr>
        </p:nvSpPr>
        <p:spPr>
          <a:xfrm>
            <a:off x="4908884" y="1825625"/>
            <a:ext cx="7033400" cy="407941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sz="2000">
                <a:solidFill>
                  <a:srgbClr val="2A2A2A"/>
                </a:solidFill>
                <a:latin typeface="Arial"/>
                <a:ea typeface="Arial"/>
                <a:cs typeface="Arial"/>
                <a:sym typeface="Arial"/>
              </a:rPr>
              <a:t>Training in the North, by the North, for the North works.</a:t>
            </a:r>
            <a:br>
              <a:rPr lang="en-US" sz="2000">
                <a:solidFill>
                  <a:srgbClr val="2A2A2A"/>
                </a:solidFill>
                <a:latin typeface="Arial"/>
                <a:ea typeface="Arial"/>
                <a:cs typeface="Arial"/>
                <a:sym typeface="Arial"/>
              </a:rPr>
            </a:br>
            <a:endParaRPr sz="2000">
              <a:solidFill>
                <a:srgbClr val="2A2A2A"/>
              </a:solidFill>
              <a:latin typeface="Arial"/>
              <a:ea typeface="Arial"/>
              <a:cs typeface="Arial"/>
              <a:sym typeface="Arial"/>
            </a:endParaRPr>
          </a:p>
          <a:p>
            <a:pPr indent="-228600" lvl="0" marL="228600" rtl="0" algn="l">
              <a:lnSpc>
                <a:spcPct val="100000"/>
              </a:lnSpc>
              <a:spcBef>
                <a:spcPts val="600"/>
              </a:spcBef>
              <a:spcAft>
                <a:spcPts val="0"/>
              </a:spcAft>
              <a:buClr>
                <a:schemeClr val="dk1"/>
              </a:buClr>
              <a:buSzPts val="2800"/>
              <a:buChar char="•"/>
            </a:pPr>
            <a:r>
              <a:rPr lang="en-US" sz="2000">
                <a:solidFill>
                  <a:srgbClr val="2A2A2A"/>
                </a:solidFill>
                <a:latin typeface="Arial"/>
                <a:ea typeface="Arial"/>
                <a:cs typeface="Arial"/>
                <a:sym typeface="Arial"/>
              </a:rPr>
              <a:t>Recently announced expansion will take place steadily over 5 years:</a:t>
            </a:r>
            <a:endParaRPr/>
          </a:p>
          <a:p>
            <a:pPr indent="-228600" lvl="1" marL="685800" rtl="0" algn="l">
              <a:lnSpc>
                <a:spcPct val="100000"/>
              </a:lnSpc>
              <a:spcBef>
                <a:spcPts val="600"/>
              </a:spcBef>
              <a:spcAft>
                <a:spcPts val="0"/>
              </a:spcAft>
              <a:buClr>
                <a:schemeClr val="dk1"/>
              </a:buClr>
              <a:buSzPts val="2800"/>
              <a:buChar char="•"/>
            </a:pPr>
            <a:r>
              <a:rPr lang="en-US" sz="2000"/>
              <a:t>UME: increase 64 to 108 by 2028.</a:t>
            </a:r>
            <a:endParaRPr sz="2000"/>
          </a:p>
          <a:p>
            <a:pPr indent="-228600" lvl="1" marL="685800" rtl="0" algn="l">
              <a:lnSpc>
                <a:spcPct val="100000"/>
              </a:lnSpc>
              <a:spcBef>
                <a:spcPts val="600"/>
              </a:spcBef>
              <a:spcAft>
                <a:spcPts val="0"/>
              </a:spcAft>
              <a:buClr>
                <a:schemeClr val="dk1"/>
              </a:buClr>
              <a:buSzPts val="2800"/>
              <a:buChar char="•"/>
            </a:pPr>
            <a:r>
              <a:rPr lang="en-US" sz="2000"/>
              <a:t>PGME: increase from 60 to 123 by 2028.</a:t>
            </a:r>
            <a:endParaRPr sz="2000"/>
          </a:p>
          <a:p>
            <a:pPr indent="-50800" lvl="0" marL="228600" rtl="0" algn="l">
              <a:lnSpc>
                <a:spcPct val="90000"/>
              </a:lnSpc>
              <a:spcBef>
                <a:spcPts val="1000"/>
              </a:spcBef>
              <a:spcAft>
                <a:spcPts val="0"/>
              </a:spcAft>
              <a:buClr>
                <a:schemeClr val="accent3"/>
              </a:buClr>
              <a:buSzPts val="2800"/>
              <a:buNone/>
            </a:pPr>
            <a:r>
              <a:t/>
            </a:r>
            <a:endParaRPr/>
          </a:p>
        </p:txBody>
      </p:sp>
      <p:sp>
        <p:nvSpPr>
          <p:cNvPr id="118" name="Google Shape;118;p6"/>
          <p:cNvSpPr txBox="1"/>
          <p:nvPr/>
        </p:nvSpPr>
        <p:spPr>
          <a:xfrm>
            <a:off x="4977113" y="184667"/>
            <a:ext cx="6574421" cy="163220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2"/>
              </a:buClr>
              <a:buSzPts val="4400"/>
              <a:buFont typeface="Calibri"/>
              <a:buNone/>
            </a:pPr>
            <a:r>
              <a:rPr b="1" lang="en-US" sz="4400">
                <a:solidFill>
                  <a:schemeClr val="accent2"/>
                </a:solidFill>
                <a:latin typeface="Arial"/>
                <a:ea typeface="Arial"/>
                <a:cs typeface="Arial"/>
                <a:sym typeface="Arial"/>
              </a:rPr>
              <a:t>Expansion Ready and Student Success</a:t>
            </a:r>
            <a:endParaRPr b="1" sz="4400">
              <a:solidFill>
                <a:schemeClr val="accent2"/>
              </a:solidFill>
              <a:latin typeface="Arial"/>
              <a:ea typeface="Arial"/>
              <a:cs typeface="Arial"/>
              <a:sym typeface="Arial"/>
            </a:endParaRPr>
          </a:p>
        </p:txBody>
      </p:sp>
      <p:pic>
        <p:nvPicPr>
          <p:cNvPr descr="A picture containing person, indoor, standing, work-clothing&#10;&#10;Description automatically generated" id="119" name="Google Shape;119;p6"/>
          <p:cNvPicPr preferRelativeResize="0"/>
          <p:nvPr/>
        </p:nvPicPr>
        <p:blipFill rotWithShape="1">
          <a:blip r:embed="rId3">
            <a:alphaModFix/>
          </a:blip>
          <a:srcRect b="0" l="0" r="0" t="0"/>
          <a:stretch/>
        </p:blipFill>
        <p:spPr>
          <a:xfrm>
            <a:off x="0" y="0"/>
            <a:ext cx="4572000" cy="6865620"/>
          </a:xfrm>
          <a:prstGeom prst="rect">
            <a:avLst/>
          </a:prstGeom>
          <a:noFill/>
          <a:ln>
            <a:noFill/>
          </a:ln>
        </p:spPr>
      </p:pic>
      <p:sp>
        <p:nvSpPr>
          <p:cNvPr id="120" name="Google Shape;120;p6"/>
          <p:cNvSpPr txBox="1"/>
          <p:nvPr/>
        </p:nvSpPr>
        <p:spPr>
          <a:xfrm>
            <a:off x="188090" y="184666"/>
            <a:ext cx="24509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Elliot Lake</a:t>
            </a:r>
            <a:endParaRPr b="1" sz="14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Arial"/>
              <a:buNone/>
            </a:pPr>
            <a:r>
              <a:rPr lang="en-US"/>
              <a:t>What is the Need?</a:t>
            </a:r>
            <a:endParaRPr/>
          </a:p>
        </p:txBody>
      </p:sp>
      <p:sp>
        <p:nvSpPr>
          <p:cNvPr id="126" name="Google Shape;126;p12"/>
          <p:cNvSpPr txBox="1"/>
          <p:nvPr>
            <p:ph idx="1" type="body"/>
          </p:nvPr>
        </p:nvSpPr>
        <p:spPr>
          <a:xfrm>
            <a:off x="264405" y="1825625"/>
            <a:ext cx="11677879" cy="4079416"/>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accent3"/>
              </a:buClr>
              <a:buSzPct val="100000"/>
              <a:buNone/>
            </a:pPr>
            <a:r>
              <a:rPr lang="en-US" sz="4200"/>
              <a:t>Currently across Northern Ontario we need at a minimum:</a:t>
            </a:r>
            <a:endParaRPr/>
          </a:p>
          <a:p>
            <a:pPr indent="-342900" lvl="0" marL="342900" rtl="0" algn="l">
              <a:lnSpc>
                <a:spcPct val="90000"/>
              </a:lnSpc>
              <a:spcBef>
                <a:spcPts val="1200"/>
              </a:spcBef>
              <a:spcAft>
                <a:spcPts val="0"/>
              </a:spcAft>
              <a:buClr>
                <a:schemeClr val="accent3"/>
              </a:buClr>
              <a:buSzPct val="100000"/>
              <a:buFont typeface="Arial"/>
              <a:buChar char="•"/>
            </a:pPr>
            <a:r>
              <a:rPr b="1" lang="en-US" sz="4200"/>
              <a:t>380 full time equivalent physicians. </a:t>
            </a:r>
            <a:endParaRPr/>
          </a:p>
          <a:p>
            <a:pPr indent="-236220" lvl="0" marL="342900" rtl="0" algn="l">
              <a:lnSpc>
                <a:spcPct val="90000"/>
              </a:lnSpc>
              <a:spcBef>
                <a:spcPts val="1000"/>
              </a:spcBef>
              <a:spcAft>
                <a:spcPts val="0"/>
              </a:spcAft>
              <a:buClr>
                <a:schemeClr val="accent3"/>
              </a:buClr>
              <a:buSzPct val="100000"/>
              <a:buFont typeface="Arial"/>
              <a:buNone/>
            </a:pPr>
            <a:r>
              <a:t/>
            </a:r>
            <a:endParaRPr sz="4200"/>
          </a:p>
          <a:p>
            <a:pPr indent="-228600" lvl="0" marL="228600" rtl="0" algn="l">
              <a:lnSpc>
                <a:spcPct val="90000"/>
              </a:lnSpc>
              <a:spcBef>
                <a:spcPts val="1000"/>
              </a:spcBef>
              <a:spcAft>
                <a:spcPts val="0"/>
              </a:spcAft>
              <a:buClr>
                <a:schemeClr val="accent3"/>
              </a:buClr>
              <a:buSzPct val="100000"/>
              <a:buChar char="•"/>
            </a:pPr>
            <a:r>
              <a:rPr lang="en-US" sz="4200"/>
              <a:t>Of this group we need </a:t>
            </a:r>
            <a:r>
              <a:rPr b="1" lang="en-US" sz="4200"/>
              <a:t>180 specialists and over 200 family physicians - 110 of these in rural communities.</a:t>
            </a:r>
            <a:endParaRPr/>
          </a:p>
          <a:p>
            <a:pPr indent="-121920" lvl="0" marL="228600" rtl="0" algn="l">
              <a:lnSpc>
                <a:spcPct val="90000"/>
              </a:lnSpc>
              <a:spcBef>
                <a:spcPts val="1000"/>
              </a:spcBef>
              <a:spcAft>
                <a:spcPts val="0"/>
              </a:spcAft>
              <a:buClr>
                <a:schemeClr val="accent3"/>
              </a:buClr>
              <a:buSzPct val="100000"/>
              <a:buNone/>
            </a:pPr>
            <a:r>
              <a:t/>
            </a:r>
            <a:endParaRPr sz="4200"/>
          </a:p>
          <a:p>
            <a:pPr indent="0" lvl="0" marL="0" rtl="0" algn="l">
              <a:lnSpc>
                <a:spcPct val="90000"/>
              </a:lnSpc>
              <a:spcBef>
                <a:spcPts val="1000"/>
              </a:spcBef>
              <a:spcAft>
                <a:spcPts val="0"/>
              </a:spcAft>
              <a:buClr>
                <a:schemeClr val="accent3"/>
              </a:buClr>
              <a:buSzPct val="100000"/>
              <a:buNone/>
            </a:pPr>
            <a:r>
              <a:rPr lang="en-US" sz="4200"/>
              <a:t>We need </a:t>
            </a:r>
            <a:r>
              <a:rPr b="1" lang="en-US" sz="4200"/>
              <a:t>Royal College specialists </a:t>
            </a:r>
            <a:r>
              <a:rPr lang="en-US" sz="4200"/>
              <a:t>in a variety of disciplines with the highest numbers in:</a:t>
            </a:r>
            <a:endParaRPr/>
          </a:p>
          <a:p>
            <a:pPr indent="-342900" lvl="0" marL="342900" rtl="0" algn="l">
              <a:lnSpc>
                <a:spcPct val="90000"/>
              </a:lnSpc>
              <a:spcBef>
                <a:spcPts val="1200"/>
              </a:spcBef>
              <a:spcAft>
                <a:spcPts val="0"/>
              </a:spcAft>
              <a:buClr>
                <a:schemeClr val="accent3"/>
              </a:buClr>
              <a:buSzPct val="100000"/>
              <a:buFont typeface="Arial"/>
              <a:buChar char="•"/>
            </a:pPr>
            <a:r>
              <a:rPr lang="en-US" sz="4200"/>
              <a:t>Psychiatry 			 </a:t>
            </a:r>
            <a:endParaRPr/>
          </a:p>
          <a:p>
            <a:pPr indent="-342900" lvl="0" marL="342900" rtl="0" algn="l">
              <a:lnSpc>
                <a:spcPct val="90000"/>
              </a:lnSpc>
              <a:spcBef>
                <a:spcPts val="1000"/>
              </a:spcBef>
              <a:spcAft>
                <a:spcPts val="0"/>
              </a:spcAft>
              <a:buClr>
                <a:schemeClr val="accent3"/>
              </a:buClr>
              <a:buSzPct val="100000"/>
              <a:buFont typeface="Arial"/>
              <a:buChar char="•"/>
            </a:pPr>
            <a:r>
              <a:rPr lang="en-US" sz="4200"/>
              <a:t>General Internal medicine </a:t>
            </a:r>
            <a:endParaRPr/>
          </a:p>
          <a:p>
            <a:pPr indent="-342900" lvl="0" marL="342900" rtl="0" algn="l">
              <a:lnSpc>
                <a:spcPct val="90000"/>
              </a:lnSpc>
              <a:spcBef>
                <a:spcPts val="1000"/>
              </a:spcBef>
              <a:spcAft>
                <a:spcPts val="0"/>
              </a:spcAft>
              <a:buClr>
                <a:schemeClr val="accent3"/>
              </a:buClr>
              <a:buSzPct val="100000"/>
              <a:buFont typeface="Arial"/>
              <a:buChar char="•"/>
            </a:pPr>
            <a:r>
              <a:rPr lang="en-US" sz="4200"/>
              <a:t>Pediatrics 			 </a:t>
            </a:r>
            <a:endParaRPr/>
          </a:p>
          <a:p>
            <a:pPr indent="-342900" lvl="0" marL="342900" rtl="0" algn="l">
              <a:lnSpc>
                <a:spcPct val="90000"/>
              </a:lnSpc>
              <a:spcBef>
                <a:spcPts val="1000"/>
              </a:spcBef>
              <a:spcAft>
                <a:spcPts val="0"/>
              </a:spcAft>
              <a:buClr>
                <a:schemeClr val="accent3"/>
              </a:buClr>
              <a:buSzPct val="100000"/>
              <a:buFont typeface="Arial"/>
              <a:buChar char="•"/>
            </a:pPr>
            <a:r>
              <a:rPr lang="en-US" sz="4200"/>
              <a:t>Emergency medicine (CCFP EM or FRCPC)</a:t>
            </a:r>
            <a:endParaRPr/>
          </a:p>
          <a:p>
            <a:pPr indent="-342900" lvl="0" marL="342900" rtl="0" algn="l">
              <a:lnSpc>
                <a:spcPct val="90000"/>
              </a:lnSpc>
              <a:spcBef>
                <a:spcPts val="1000"/>
              </a:spcBef>
              <a:spcAft>
                <a:spcPts val="0"/>
              </a:spcAft>
              <a:buClr>
                <a:schemeClr val="accent3"/>
              </a:buClr>
              <a:buSzPct val="100000"/>
              <a:buFont typeface="Arial"/>
              <a:buChar char="•"/>
            </a:pPr>
            <a:r>
              <a:rPr lang="en-US" sz="4200"/>
              <a:t>Anaesthesia </a:t>
            </a:r>
            <a:endParaRPr/>
          </a:p>
          <a:p>
            <a:pPr indent="-342900" lvl="0" marL="342900" rtl="0" algn="l">
              <a:lnSpc>
                <a:spcPct val="90000"/>
              </a:lnSpc>
              <a:spcBef>
                <a:spcPts val="1000"/>
              </a:spcBef>
              <a:spcAft>
                <a:spcPts val="0"/>
              </a:spcAft>
              <a:buClr>
                <a:schemeClr val="accent3"/>
              </a:buClr>
              <a:buSzPct val="100000"/>
              <a:buFont typeface="Arial"/>
              <a:buChar char="•"/>
            </a:pPr>
            <a:r>
              <a:rPr lang="en-US" sz="4200"/>
              <a:t>Obs/Gyn			</a:t>
            </a:r>
            <a:endParaRPr/>
          </a:p>
          <a:p>
            <a:pPr indent="-157480" lvl="0" marL="228600" rtl="0" algn="l">
              <a:lnSpc>
                <a:spcPct val="90000"/>
              </a:lnSpc>
              <a:spcBef>
                <a:spcPts val="1000"/>
              </a:spcBef>
              <a:spcAft>
                <a:spcPts val="0"/>
              </a:spcAft>
              <a:buClr>
                <a:schemeClr val="accent3"/>
              </a:buClr>
              <a:buSzPct val="100000"/>
              <a:buNone/>
            </a:pPr>
            <a:r>
              <a:t/>
            </a:r>
            <a:endParaRPr/>
          </a:p>
        </p:txBody>
      </p:sp>
      <p:sp>
        <p:nvSpPr>
          <p:cNvPr id="127" name="Google Shape;127;p12"/>
          <p:cNvSpPr/>
          <p:nvPr/>
        </p:nvSpPr>
        <p:spPr>
          <a:xfrm>
            <a:off x="7392736" y="4250441"/>
            <a:ext cx="447480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Arial"/>
                <a:ea typeface="Arial"/>
                <a:cs typeface="Arial"/>
                <a:sym typeface="Arial"/>
              </a:rPr>
              <a:t>We also need small numbers in plastic surgery, respirology and neurology - even though the numbers are small, some of these are critically important to service delivery and so are in “high need.”</a:t>
            </a:r>
            <a:endParaRPr/>
          </a:p>
        </p:txBody>
      </p:sp>
      <p:cxnSp>
        <p:nvCxnSpPr>
          <p:cNvPr id="128" name="Google Shape;128;p12"/>
          <p:cNvCxnSpPr/>
          <p:nvPr/>
        </p:nvCxnSpPr>
        <p:spPr>
          <a:xfrm>
            <a:off x="7266750" y="4229526"/>
            <a:ext cx="0" cy="1519158"/>
          </a:xfrm>
          <a:prstGeom prst="straightConnector1">
            <a:avLst/>
          </a:prstGeom>
          <a:noFill/>
          <a:ln cap="flat" cmpd="sng" w="19050">
            <a:solidFill>
              <a:srgbClr val="0F273D"/>
            </a:solidFill>
            <a:prstDash val="solid"/>
            <a:miter lim="800000"/>
            <a:headEnd len="sm" w="sm" type="none"/>
            <a:tailEnd len="sm" w="sm" type="none"/>
          </a:ln>
        </p:spPr>
      </p:cxnSp>
      <p:sp>
        <p:nvSpPr>
          <p:cNvPr id="129" name="Google Shape;129;p12"/>
          <p:cNvSpPr txBox="1"/>
          <p:nvPr/>
        </p:nvSpPr>
        <p:spPr>
          <a:xfrm>
            <a:off x="264405" y="6318913"/>
            <a:ext cx="384357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As of June 2023</a:t>
            </a:r>
            <a:endParaRPr i="1" sz="1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Arial"/>
              <a:buNone/>
            </a:pPr>
            <a:r>
              <a:t/>
            </a:r>
            <a:endParaRPr/>
          </a:p>
        </p:txBody>
      </p:sp>
      <p:sp>
        <p:nvSpPr>
          <p:cNvPr id="135" name="Google Shape;135;p11"/>
          <p:cNvSpPr txBox="1"/>
          <p:nvPr>
            <p:ph idx="1" type="body"/>
          </p:nvPr>
        </p:nvSpPr>
        <p:spPr>
          <a:xfrm>
            <a:off x="264400" y="1825625"/>
            <a:ext cx="11232300" cy="40794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accent3"/>
              </a:buClr>
              <a:buSzPts val="2600"/>
              <a:buChar char="•"/>
            </a:pPr>
            <a:r>
              <a:rPr lang="en-US" sz="2600">
                <a:latin typeface="Arial"/>
                <a:ea typeface="Arial"/>
                <a:cs typeface="Arial"/>
                <a:sym typeface="Arial"/>
              </a:rPr>
              <a:t>Canada's physician-to-population ratio (age-adjusted) ranked 26th among 28 developed nations that maintain universal access health care. </a:t>
            </a:r>
            <a:endParaRPr sz="2600">
              <a:latin typeface="Arial"/>
              <a:ea typeface="Arial"/>
              <a:cs typeface="Arial"/>
              <a:sym typeface="Arial"/>
            </a:endParaRPr>
          </a:p>
          <a:p>
            <a:pPr indent="0" lvl="0" marL="228600" rtl="0" algn="l">
              <a:lnSpc>
                <a:spcPct val="100000"/>
              </a:lnSpc>
              <a:spcBef>
                <a:spcPts val="0"/>
              </a:spcBef>
              <a:spcAft>
                <a:spcPts val="0"/>
              </a:spcAft>
              <a:buNone/>
            </a:pPr>
            <a:r>
              <a:t/>
            </a:r>
            <a:endParaRPr sz="2600"/>
          </a:p>
          <a:p>
            <a:pPr indent="-228600" lvl="0" marL="228600" rtl="0" algn="l">
              <a:lnSpc>
                <a:spcPct val="100000"/>
              </a:lnSpc>
              <a:spcBef>
                <a:spcPts val="1000"/>
              </a:spcBef>
              <a:spcAft>
                <a:spcPts val="0"/>
              </a:spcAft>
              <a:buClr>
                <a:schemeClr val="accent3"/>
              </a:buClr>
              <a:buSzPts val="2600"/>
              <a:buChar char="•"/>
            </a:pPr>
            <a:r>
              <a:rPr lang="en-US" sz="2600">
                <a:latin typeface="Arial"/>
                <a:ea typeface="Arial"/>
                <a:cs typeface="Arial"/>
                <a:sym typeface="Arial"/>
              </a:rPr>
              <a:t>Canada's physicians are unable to meet the demand for health-care services because there are simply too few of them.</a:t>
            </a:r>
            <a:endParaRPr sz="2600"/>
          </a:p>
          <a:p>
            <a:pPr indent="0" lvl="0" marL="228600" rtl="0" algn="l">
              <a:lnSpc>
                <a:spcPct val="100000"/>
              </a:lnSpc>
              <a:spcBef>
                <a:spcPts val="1000"/>
              </a:spcBef>
              <a:spcAft>
                <a:spcPts val="0"/>
              </a:spcAft>
              <a:buNone/>
            </a:pPr>
            <a:r>
              <a:t/>
            </a:r>
            <a:endParaRPr sz="2600"/>
          </a:p>
          <a:p>
            <a:pPr indent="-228600" lvl="0" marL="228600" rtl="0" algn="l">
              <a:lnSpc>
                <a:spcPct val="100000"/>
              </a:lnSpc>
              <a:spcBef>
                <a:spcPts val="1000"/>
              </a:spcBef>
              <a:spcAft>
                <a:spcPts val="0"/>
              </a:spcAft>
              <a:buClr>
                <a:schemeClr val="accent3"/>
              </a:buClr>
              <a:buSzPts val="2600"/>
              <a:buChar char="•"/>
            </a:pPr>
            <a:r>
              <a:rPr lang="en-US" sz="2600">
                <a:latin typeface="Arial"/>
                <a:ea typeface="Arial"/>
                <a:cs typeface="Arial"/>
                <a:sym typeface="Arial"/>
              </a:rPr>
              <a:t>While the number of physicians being trained in Canada has increased, Canada is still not training enough new doctors to maintain the physician-to-population ratio at its current level, let alone increase it.</a:t>
            </a:r>
            <a:br>
              <a:rPr lang="en-US">
                <a:latin typeface="Arial"/>
                <a:ea typeface="Arial"/>
                <a:cs typeface="Arial"/>
                <a:sym typeface="Arial"/>
              </a:rPr>
            </a:br>
            <a:endParaRPr>
              <a:latin typeface="Arial"/>
              <a:ea typeface="Arial"/>
              <a:cs typeface="Arial"/>
              <a:sym typeface="Arial"/>
            </a:endParaRPr>
          </a:p>
        </p:txBody>
      </p:sp>
      <p:sp>
        <p:nvSpPr>
          <p:cNvPr id="136" name="Google Shape;136;p11"/>
          <p:cNvSpPr/>
          <p:nvPr/>
        </p:nvSpPr>
        <p:spPr>
          <a:xfrm>
            <a:off x="0" y="471454"/>
            <a:ext cx="10883348" cy="1062459"/>
          </a:xfrm>
          <a:prstGeom prst="rect">
            <a:avLst/>
          </a:prstGeom>
          <a:solidFill>
            <a:srgbClr val="0F27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1"/>
          <p:cNvSpPr txBox="1"/>
          <p:nvPr/>
        </p:nvSpPr>
        <p:spPr>
          <a:xfrm>
            <a:off x="504825" y="346841"/>
            <a:ext cx="10647437" cy="148685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lang="en-US" sz="4400">
                <a:solidFill>
                  <a:schemeClr val="lt1"/>
                </a:solidFill>
              </a:rPr>
              <a:t>National Perspective </a:t>
            </a:r>
            <a:endParaRPr i="1" sz="44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3"/>
          <p:cNvSpPr txBox="1"/>
          <p:nvPr>
            <p:ph type="title"/>
          </p:nvPr>
        </p:nvSpPr>
        <p:spPr>
          <a:xfrm>
            <a:off x="257061" y="3137264"/>
            <a:ext cx="11677877" cy="9312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Arial"/>
              <a:buNone/>
            </a:pPr>
            <a:r>
              <a:rPr lang="en-US"/>
              <a:t>So What? What does this mean for you?</a:t>
            </a:r>
            <a:endParaRPr/>
          </a:p>
        </p:txBody>
      </p:sp>
      <p:sp>
        <p:nvSpPr>
          <p:cNvPr id="143" name="Google Shape;143;p13"/>
          <p:cNvSpPr txBox="1"/>
          <p:nvPr>
            <p:ph idx="1" type="body"/>
          </p:nvPr>
        </p:nvSpPr>
        <p:spPr>
          <a:xfrm>
            <a:off x="264405" y="4166886"/>
            <a:ext cx="11677879" cy="232651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t>Economic Impact </a:t>
            </a:r>
            <a:endParaRPr/>
          </a:p>
          <a:p>
            <a:pPr indent="-228600" lvl="1" marL="685800" rtl="0" algn="l">
              <a:lnSpc>
                <a:spcPct val="90000"/>
              </a:lnSpc>
              <a:spcBef>
                <a:spcPts val="0"/>
              </a:spcBef>
              <a:spcAft>
                <a:spcPts val="0"/>
              </a:spcAft>
              <a:buClr>
                <a:schemeClr val="dk1"/>
              </a:buClr>
              <a:buSzPts val="2400"/>
              <a:buChar char="•"/>
            </a:pPr>
            <a:r>
              <a:rPr lang="en-US" sz="2000"/>
              <a:t>access to quality health care attracts business and enables community growth</a:t>
            </a:r>
            <a:endParaRPr/>
          </a:p>
          <a:p>
            <a:pPr indent="-228600" lvl="0" marL="228600" rtl="0" algn="l">
              <a:lnSpc>
                <a:spcPct val="90000"/>
              </a:lnSpc>
              <a:spcBef>
                <a:spcPts val="1000"/>
              </a:spcBef>
              <a:spcAft>
                <a:spcPts val="0"/>
              </a:spcAft>
              <a:buClr>
                <a:schemeClr val="dk1"/>
              </a:buClr>
              <a:buSzPts val="2400"/>
              <a:buChar char="•"/>
            </a:pPr>
            <a:r>
              <a:rPr lang="en-US" sz="2400"/>
              <a:t>Healthy cities make wealthy cities</a:t>
            </a:r>
            <a:endParaRPr/>
          </a:p>
          <a:p>
            <a:pPr indent="-228600" lvl="0" marL="228600" rtl="0" algn="l">
              <a:lnSpc>
                <a:spcPct val="90000"/>
              </a:lnSpc>
              <a:spcBef>
                <a:spcPts val="1000"/>
              </a:spcBef>
              <a:spcAft>
                <a:spcPts val="0"/>
              </a:spcAft>
              <a:buClr>
                <a:schemeClr val="dk1"/>
              </a:buClr>
              <a:buSzPts val="2400"/>
              <a:buChar char="•"/>
            </a:pPr>
            <a:r>
              <a:rPr lang="en-US" sz="2400"/>
              <a:t>Integrated approach to HHR – the key to recruitment and retention</a:t>
            </a:r>
            <a:endParaRPr/>
          </a:p>
          <a:p>
            <a:pPr indent="-228600" lvl="0" marL="228600" rtl="0" algn="l">
              <a:lnSpc>
                <a:spcPct val="90000"/>
              </a:lnSpc>
              <a:spcBef>
                <a:spcPts val="1000"/>
              </a:spcBef>
              <a:spcAft>
                <a:spcPts val="0"/>
              </a:spcAft>
              <a:buClr>
                <a:schemeClr val="dk1"/>
              </a:buClr>
              <a:buSzPts val="2400"/>
              <a:buChar char="•"/>
            </a:pPr>
            <a:r>
              <a:rPr lang="en-US" sz="2400"/>
              <a:t>Build a collaborative environment to co-develop, validate </a:t>
            </a:r>
            <a:br>
              <a:rPr lang="en-US" sz="2400"/>
            </a:br>
            <a:r>
              <a:rPr lang="en-US" sz="2400"/>
              <a:t>and adopt health-care solutions </a:t>
            </a:r>
            <a:endParaRPr sz="2400"/>
          </a:p>
          <a:p>
            <a:pPr indent="-50800" lvl="0" marL="228600" rtl="0" algn="l">
              <a:lnSpc>
                <a:spcPct val="90000"/>
              </a:lnSpc>
              <a:spcBef>
                <a:spcPts val="1000"/>
              </a:spcBef>
              <a:spcAft>
                <a:spcPts val="0"/>
              </a:spcAft>
              <a:buClr>
                <a:schemeClr val="dk1"/>
              </a:buClr>
              <a:buSzPts val="2800"/>
              <a:buNone/>
            </a:pPr>
            <a:r>
              <a:t/>
            </a:r>
            <a:endParaRPr/>
          </a:p>
        </p:txBody>
      </p:sp>
      <p:pic>
        <p:nvPicPr>
          <p:cNvPr descr="A body of water with trees and land in the distance&#10;&#10;Description automatically generated" id="144" name="Google Shape;144;p13"/>
          <p:cNvPicPr preferRelativeResize="0"/>
          <p:nvPr/>
        </p:nvPicPr>
        <p:blipFill rotWithShape="1">
          <a:blip r:embed="rId3">
            <a:alphaModFix/>
          </a:blip>
          <a:srcRect b="34342" l="0" r="0" t="25051"/>
          <a:stretch/>
        </p:blipFill>
        <p:spPr>
          <a:xfrm>
            <a:off x="0" y="6137"/>
            <a:ext cx="12192000" cy="29733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4"/>
          <p:cNvSpPr txBox="1"/>
          <p:nvPr>
            <p:ph idx="1" type="body"/>
          </p:nvPr>
        </p:nvSpPr>
        <p:spPr>
          <a:xfrm>
            <a:off x="727363" y="1833693"/>
            <a:ext cx="10048667" cy="478702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accent3"/>
              </a:buClr>
              <a:buSzPts val="2400"/>
              <a:buChar char="•"/>
            </a:pPr>
            <a:r>
              <a:rPr lang="en-US" sz="2400">
                <a:latin typeface="Arial"/>
                <a:ea typeface="Arial"/>
                <a:cs typeface="Arial"/>
                <a:sym typeface="Arial"/>
              </a:rPr>
              <a:t>Economic growth, jobs and health of population</a:t>
            </a:r>
            <a:endParaRPr/>
          </a:p>
          <a:p>
            <a:pPr indent="-228600" lvl="0" marL="228600" rtl="0" algn="l">
              <a:lnSpc>
                <a:spcPct val="90000"/>
              </a:lnSpc>
              <a:spcBef>
                <a:spcPts val="1000"/>
              </a:spcBef>
              <a:spcAft>
                <a:spcPts val="0"/>
              </a:spcAft>
              <a:buClr>
                <a:schemeClr val="accent3"/>
              </a:buClr>
              <a:buSzPts val="2400"/>
              <a:buChar char="•"/>
            </a:pPr>
            <a:r>
              <a:rPr lang="en-US" sz="2400">
                <a:latin typeface="Arial"/>
                <a:ea typeface="Arial"/>
                <a:cs typeface="Arial"/>
                <a:sym typeface="Arial"/>
              </a:rPr>
              <a:t>Making it attractive to work and live here</a:t>
            </a:r>
            <a:endParaRPr/>
          </a:p>
          <a:p>
            <a:pPr indent="-228600" lvl="0" marL="228600" rtl="0" algn="l">
              <a:lnSpc>
                <a:spcPct val="90000"/>
              </a:lnSpc>
              <a:spcBef>
                <a:spcPts val="1000"/>
              </a:spcBef>
              <a:spcAft>
                <a:spcPts val="0"/>
              </a:spcAft>
              <a:buClr>
                <a:schemeClr val="accent3"/>
              </a:buClr>
              <a:buSzPts val="2400"/>
              <a:buChar char="•"/>
            </a:pPr>
            <a:r>
              <a:rPr lang="en-US" sz="2400">
                <a:latin typeface="Arial"/>
                <a:ea typeface="Arial"/>
                <a:cs typeface="Arial"/>
                <a:sym typeface="Arial"/>
              </a:rPr>
              <a:t>Competing with everyone else</a:t>
            </a:r>
            <a:endParaRPr/>
          </a:p>
          <a:p>
            <a:pPr indent="-228600" lvl="0" marL="228600" rtl="0" algn="l">
              <a:lnSpc>
                <a:spcPct val="90000"/>
              </a:lnSpc>
              <a:spcBef>
                <a:spcPts val="1000"/>
              </a:spcBef>
              <a:spcAft>
                <a:spcPts val="0"/>
              </a:spcAft>
              <a:buClr>
                <a:schemeClr val="accent3"/>
              </a:buClr>
              <a:buSzPts val="2400"/>
              <a:buChar char="•"/>
            </a:pPr>
            <a:r>
              <a:rPr lang="en-US" sz="2400">
                <a:latin typeface="Arial"/>
                <a:ea typeface="Arial"/>
                <a:cs typeface="Arial"/>
                <a:sym typeface="Arial"/>
              </a:rPr>
              <a:t>Housing, schools, jobs for spouses, offices and lifestyle</a:t>
            </a:r>
            <a:endParaRPr/>
          </a:p>
          <a:p>
            <a:pPr indent="-228600" lvl="0" marL="228600" rtl="0" algn="l">
              <a:lnSpc>
                <a:spcPct val="90000"/>
              </a:lnSpc>
              <a:spcBef>
                <a:spcPts val="1000"/>
              </a:spcBef>
              <a:spcAft>
                <a:spcPts val="0"/>
              </a:spcAft>
              <a:buClr>
                <a:schemeClr val="accent3"/>
              </a:buClr>
              <a:buSzPts val="2400"/>
              <a:buChar char="•"/>
            </a:pPr>
            <a:r>
              <a:rPr lang="en-US" sz="2400">
                <a:latin typeface="Arial"/>
                <a:ea typeface="Arial"/>
                <a:cs typeface="Arial"/>
                <a:sym typeface="Arial"/>
              </a:rPr>
              <a:t>Successful recruitment requires:</a:t>
            </a:r>
            <a:endParaRPr/>
          </a:p>
          <a:p>
            <a:pPr indent="-228600" lvl="1" marL="685800" rtl="0" algn="l">
              <a:lnSpc>
                <a:spcPct val="90000"/>
              </a:lnSpc>
              <a:spcBef>
                <a:spcPts val="500"/>
              </a:spcBef>
              <a:spcAft>
                <a:spcPts val="0"/>
              </a:spcAft>
              <a:buClr>
                <a:schemeClr val="accent3"/>
              </a:buClr>
              <a:buSzPts val="2000"/>
              <a:buChar char="•"/>
            </a:pPr>
            <a:r>
              <a:rPr lang="en-US" sz="2000">
                <a:latin typeface="Arial"/>
                <a:ea typeface="Arial"/>
                <a:cs typeface="Arial"/>
                <a:sym typeface="Arial"/>
              </a:rPr>
              <a:t>A well-organized and effective recruitment team, </a:t>
            </a:r>
            <a:endParaRPr/>
          </a:p>
          <a:p>
            <a:pPr indent="-228600" lvl="1" marL="685800" rtl="0" algn="l">
              <a:lnSpc>
                <a:spcPct val="90000"/>
              </a:lnSpc>
              <a:spcBef>
                <a:spcPts val="500"/>
              </a:spcBef>
              <a:spcAft>
                <a:spcPts val="0"/>
              </a:spcAft>
              <a:buClr>
                <a:schemeClr val="accent3"/>
              </a:buClr>
              <a:buSzPts val="2000"/>
              <a:buChar char="•"/>
            </a:pPr>
            <a:r>
              <a:rPr lang="en-US" sz="2000">
                <a:latin typeface="Arial"/>
                <a:ea typeface="Arial"/>
                <a:cs typeface="Arial"/>
                <a:sym typeface="Arial"/>
              </a:rPr>
              <a:t>Competitive offers e.g. turnkey operations, </a:t>
            </a:r>
            <a:endParaRPr/>
          </a:p>
          <a:p>
            <a:pPr indent="-228600" lvl="1" marL="685800" rtl="0" algn="l">
              <a:lnSpc>
                <a:spcPct val="90000"/>
              </a:lnSpc>
              <a:spcBef>
                <a:spcPts val="500"/>
              </a:spcBef>
              <a:spcAft>
                <a:spcPts val="0"/>
              </a:spcAft>
              <a:buClr>
                <a:schemeClr val="accent3"/>
              </a:buClr>
              <a:buSzPts val="2000"/>
              <a:buChar char="•"/>
            </a:pPr>
            <a:r>
              <a:rPr lang="en-US" sz="2000">
                <a:latin typeface="Arial"/>
                <a:ea typeface="Arial"/>
                <a:cs typeface="Arial"/>
                <a:sym typeface="Arial"/>
              </a:rPr>
              <a:t>Strategic planning for success in practice development, and</a:t>
            </a:r>
            <a:endParaRPr/>
          </a:p>
          <a:p>
            <a:pPr indent="-228600" lvl="1" marL="685800" rtl="0" algn="l">
              <a:lnSpc>
                <a:spcPct val="90000"/>
              </a:lnSpc>
              <a:spcBef>
                <a:spcPts val="500"/>
              </a:spcBef>
              <a:spcAft>
                <a:spcPts val="0"/>
              </a:spcAft>
              <a:buClr>
                <a:schemeClr val="accent3"/>
              </a:buClr>
              <a:buSzPts val="2000"/>
              <a:buChar char="•"/>
            </a:pPr>
            <a:r>
              <a:rPr lang="en-US" sz="2000">
                <a:latin typeface="Arial"/>
                <a:ea typeface="Arial"/>
                <a:cs typeface="Arial"/>
                <a:sym typeface="Arial"/>
              </a:rPr>
              <a:t>Sensitivity to the needs of the new hire</a:t>
            </a:r>
            <a:endParaRPr sz="2000">
              <a:latin typeface="Arial"/>
              <a:ea typeface="Arial"/>
              <a:cs typeface="Arial"/>
              <a:sym typeface="Arial"/>
            </a:endParaRPr>
          </a:p>
          <a:p>
            <a:pPr indent="-228600" lvl="0" marL="228600" rtl="0" algn="l">
              <a:lnSpc>
                <a:spcPct val="90000"/>
              </a:lnSpc>
              <a:spcBef>
                <a:spcPts val="1000"/>
              </a:spcBef>
              <a:spcAft>
                <a:spcPts val="0"/>
              </a:spcAft>
              <a:buClr>
                <a:schemeClr val="accent3"/>
              </a:buClr>
              <a:buSzPts val="2400"/>
              <a:buChar char="•"/>
            </a:pPr>
            <a:r>
              <a:rPr lang="en-US" sz="2400">
                <a:latin typeface="Arial"/>
                <a:ea typeface="Arial"/>
                <a:cs typeface="Arial"/>
                <a:sym typeface="Arial"/>
              </a:rPr>
              <a:t>Doctors bring in jobs, taxes, other health-care professionals and economic drivers but primary care doctors are under immense pressure.</a:t>
            </a:r>
            <a:endParaRPr/>
          </a:p>
        </p:txBody>
      </p:sp>
      <p:sp>
        <p:nvSpPr>
          <p:cNvPr id="150" name="Google Shape;150;p14"/>
          <p:cNvSpPr/>
          <p:nvPr/>
        </p:nvSpPr>
        <p:spPr>
          <a:xfrm>
            <a:off x="0" y="471454"/>
            <a:ext cx="8912507" cy="1062459"/>
          </a:xfrm>
          <a:prstGeom prst="rect">
            <a:avLst/>
          </a:prstGeom>
          <a:solidFill>
            <a:srgbClr val="0F27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14"/>
          <p:cNvSpPr txBox="1"/>
          <p:nvPr/>
        </p:nvSpPr>
        <p:spPr>
          <a:xfrm>
            <a:off x="504825" y="346841"/>
            <a:ext cx="10647437" cy="1486853"/>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Arial"/>
              <a:buNone/>
            </a:pPr>
            <a:r>
              <a:rPr b="1" lang="en-US" sz="4400">
                <a:solidFill>
                  <a:schemeClr val="lt1"/>
                </a:solidFill>
                <a:latin typeface="Arial"/>
                <a:ea typeface="Arial"/>
                <a:cs typeface="Arial"/>
                <a:sym typeface="Arial"/>
              </a:rPr>
              <a:t>Role of the Community</a:t>
            </a:r>
            <a:endParaRPr i="1" sz="44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6"/>
          <p:cNvPicPr preferRelativeResize="0"/>
          <p:nvPr/>
        </p:nvPicPr>
        <p:blipFill rotWithShape="1">
          <a:blip r:embed="rId3">
            <a:alphaModFix/>
          </a:blip>
          <a:srcRect b="63323" l="47609" r="1905" t="18105"/>
          <a:stretch/>
        </p:blipFill>
        <p:spPr>
          <a:xfrm>
            <a:off x="6742632" y="3786423"/>
            <a:ext cx="5449368" cy="1979718"/>
          </a:xfrm>
          <a:prstGeom prst="rect">
            <a:avLst/>
          </a:prstGeom>
          <a:noFill/>
          <a:ln>
            <a:noFill/>
          </a:ln>
        </p:spPr>
      </p:pic>
      <p:sp>
        <p:nvSpPr>
          <p:cNvPr id="158" name="Google Shape;158;p16"/>
          <p:cNvSpPr txBox="1"/>
          <p:nvPr>
            <p:ph type="title"/>
          </p:nvPr>
        </p:nvSpPr>
        <p:spPr>
          <a:xfrm>
            <a:off x="264405" y="365125"/>
            <a:ext cx="11677877" cy="7807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000"/>
              <a:buFont typeface="Arial"/>
              <a:buNone/>
            </a:pPr>
            <a:r>
              <a:rPr lang="en-US" sz="4000"/>
              <a:t>Mission, Planning, Organization, and Integrity </a:t>
            </a:r>
            <a:endParaRPr sz="4000"/>
          </a:p>
        </p:txBody>
      </p:sp>
      <p:sp>
        <p:nvSpPr>
          <p:cNvPr id="159" name="Google Shape;159;p16"/>
          <p:cNvSpPr txBox="1"/>
          <p:nvPr>
            <p:ph idx="1" type="body"/>
          </p:nvPr>
        </p:nvSpPr>
        <p:spPr>
          <a:xfrm>
            <a:off x="380152" y="1246891"/>
            <a:ext cx="11677879" cy="524598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0"/>
              </a:spcBef>
              <a:spcAft>
                <a:spcPts val="0"/>
              </a:spcAft>
              <a:buClr>
                <a:srgbClr val="000000"/>
              </a:buClr>
              <a:buSzPct val="116424"/>
              <a:buNone/>
            </a:pPr>
            <a:r>
              <a:rPr b="1" lang="en-US" sz="2600">
                <a:solidFill>
                  <a:srgbClr val="000000"/>
                </a:solidFill>
                <a:latin typeface="Arial"/>
                <a:ea typeface="Arial"/>
                <a:cs typeface="Arial"/>
                <a:sym typeface="Arial"/>
              </a:rPr>
              <a:t>Five strategic directions:</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Transform Health Human Resource Planning</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Advance Social Accountability</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Innovate Health Professions Education</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Strengthen Research Capacity in Northern Ontario</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Becoming a University</a:t>
            </a:r>
            <a:endParaRPr sz="2600">
              <a:latin typeface="Arial"/>
              <a:ea typeface="Arial"/>
              <a:cs typeface="Arial"/>
              <a:sym typeface="Arial"/>
            </a:endParaRPr>
          </a:p>
          <a:p>
            <a:pPr indent="-336550" lvl="0" marL="514350" rtl="0" algn="l">
              <a:lnSpc>
                <a:spcPct val="120000"/>
              </a:lnSpc>
              <a:spcBef>
                <a:spcPts val="0"/>
              </a:spcBef>
              <a:spcAft>
                <a:spcPts val="0"/>
              </a:spcAft>
              <a:buClr>
                <a:schemeClr val="dk1"/>
              </a:buClr>
              <a:buSzPct val="116424"/>
              <a:buNone/>
            </a:pPr>
            <a:r>
              <a:t/>
            </a:r>
            <a:endParaRPr sz="2600">
              <a:solidFill>
                <a:srgbClr val="000000"/>
              </a:solidFill>
              <a:latin typeface="Arial"/>
              <a:ea typeface="Arial"/>
              <a:cs typeface="Arial"/>
              <a:sym typeface="Arial"/>
            </a:endParaRPr>
          </a:p>
          <a:p>
            <a:pPr indent="0" lvl="0" marL="0" rtl="0" algn="l">
              <a:lnSpc>
                <a:spcPct val="120000"/>
              </a:lnSpc>
              <a:spcBef>
                <a:spcPts val="0"/>
              </a:spcBef>
              <a:spcAft>
                <a:spcPts val="0"/>
              </a:spcAft>
              <a:buClr>
                <a:srgbClr val="000000"/>
              </a:buClr>
              <a:buSzPct val="116424"/>
              <a:buNone/>
            </a:pPr>
            <a:r>
              <a:rPr b="1" lang="en-US" sz="2600">
                <a:solidFill>
                  <a:srgbClr val="000000"/>
                </a:solidFill>
                <a:latin typeface="Arial"/>
                <a:ea typeface="Arial"/>
                <a:cs typeface="Arial"/>
                <a:sym typeface="Arial"/>
              </a:rPr>
              <a:t>Four strategic enablers:</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Valuing Our People</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Managing Our Resources</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Investing in Our Infrastructure</a:t>
            </a:r>
            <a:endParaRPr sz="2600">
              <a:latin typeface="Arial"/>
              <a:ea typeface="Arial"/>
              <a:cs typeface="Arial"/>
              <a:sym typeface="Arial"/>
            </a:endParaRPr>
          </a:p>
          <a:p>
            <a:pPr indent="-514350" lvl="0" marL="514350" rtl="0" algn="l">
              <a:lnSpc>
                <a:spcPct val="120000"/>
              </a:lnSpc>
              <a:spcBef>
                <a:spcPts val="0"/>
              </a:spcBef>
              <a:spcAft>
                <a:spcPts val="0"/>
              </a:spcAft>
              <a:buClr>
                <a:srgbClr val="000000"/>
              </a:buClr>
              <a:buSzPct val="99792"/>
              <a:buFont typeface="Arial"/>
              <a:buAutoNum type="arabicPeriod"/>
            </a:pPr>
            <a:r>
              <a:rPr lang="en-US" sz="2600">
                <a:solidFill>
                  <a:srgbClr val="000000"/>
                </a:solidFill>
                <a:latin typeface="Arial"/>
                <a:ea typeface="Arial"/>
                <a:cs typeface="Arial"/>
                <a:sym typeface="Arial"/>
              </a:rPr>
              <a:t>Sustaining Our Resilience</a:t>
            </a:r>
            <a:endParaRPr sz="2600">
              <a:latin typeface="Arial"/>
              <a:ea typeface="Arial"/>
              <a:cs typeface="Arial"/>
              <a:sym typeface="Arial"/>
            </a:endParaRPr>
          </a:p>
          <a:p>
            <a:pPr indent="-387350" lvl="0" marL="514350" rtl="0" algn="l">
              <a:lnSpc>
                <a:spcPct val="100000"/>
              </a:lnSpc>
              <a:spcBef>
                <a:spcPts val="0"/>
              </a:spcBef>
              <a:spcAft>
                <a:spcPts val="0"/>
              </a:spcAft>
              <a:buClr>
                <a:schemeClr val="dk1"/>
              </a:buClr>
              <a:buSzPct val="90090"/>
              <a:buNone/>
            </a:pPr>
            <a:r>
              <a:t/>
            </a:r>
            <a:endParaRPr sz="2400">
              <a:solidFill>
                <a:srgbClr val="000000"/>
              </a:solidFill>
              <a:latin typeface="Arial"/>
              <a:ea typeface="Arial"/>
              <a:cs typeface="Arial"/>
              <a:sym typeface="Arial"/>
            </a:endParaRPr>
          </a:p>
          <a:p>
            <a:pPr indent="-64135" lvl="0" marL="228600" rtl="0" algn="l">
              <a:lnSpc>
                <a:spcPct val="90000"/>
              </a:lnSpc>
              <a:spcBef>
                <a:spcPts val="1000"/>
              </a:spcBef>
              <a:spcAft>
                <a:spcPts val="0"/>
              </a:spcAft>
              <a:buClr>
                <a:schemeClr val="accent3"/>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Arial"/>
              <a:buNone/>
            </a:pPr>
            <a:r>
              <a:rPr b="1" lang="en-US">
                <a:solidFill>
                  <a:srgbClr val="002060"/>
                </a:solidFill>
                <a:latin typeface="Arial"/>
                <a:ea typeface="Arial"/>
                <a:cs typeface="Arial"/>
                <a:sym typeface="Arial"/>
              </a:rPr>
              <a:t>Territory Acknowledgement</a:t>
            </a:r>
            <a:endParaRPr/>
          </a:p>
        </p:txBody>
      </p:sp>
      <p:sp>
        <p:nvSpPr>
          <p:cNvPr id="36" name="Google Shape;36;p2"/>
          <p:cNvSpPr txBox="1"/>
          <p:nvPr>
            <p:ph idx="1" type="body"/>
          </p:nvPr>
        </p:nvSpPr>
        <p:spPr>
          <a:xfrm>
            <a:off x="264405" y="1825625"/>
            <a:ext cx="7535349" cy="407941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accent3"/>
              </a:buClr>
              <a:buSzPts val="2800"/>
              <a:buNone/>
            </a:pPr>
            <a:r>
              <a:rPr lang="en-US" sz="2800">
                <a:latin typeface="Arial"/>
                <a:ea typeface="Arial"/>
                <a:cs typeface="Arial"/>
                <a:sym typeface="Arial"/>
              </a:rPr>
              <a:t>We gratefully acknowledge the Elders and Knowledge Keepers who share their gifts and teachings with us so that we may better understand and honour their wisdom, and that of all Traditional Keepers of this land. </a:t>
            </a:r>
            <a:endParaRPr/>
          </a:p>
          <a:p>
            <a:pPr indent="0" lvl="0" marL="0" rtl="0" algn="l">
              <a:lnSpc>
                <a:spcPct val="120000"/>
              </a:lnSpc>
              <a:spcBef>
                <a:spcPts val="1200"/>
              </a:spcBef>
              <a:spcAft>
                <a:spcPts val="0"/>
              </a:spcAft>
              <a:buClr>
                <a:schemeClr val="accent3"/>
              </a:buClr>
              <a:buSzPts val="2800"/>
              <a:buNone/>
            </a:pPr>
            <a:r>
              <a:rPr lang="en-US" sz="2800">
                <a:latin typeface="Arial"/>
                <a:ea typeface="Arial"/>
                <a:cs typeface="Arial"/>
                <a:sym typeface="Arial"/>
              </a:rPr>
              <a:t>NOSM University will continue to practice reconciliation by listening, learning and fostering a culture of mutual respect and trust.</a:t>
            </a:r>
            <a:endParaRPr sz="2800">
              <a:latin typeface="Arial"/>
              <a:ea typeface="Arial"/>
              <a:cs typeface="Arial"/>
              <a:sym typeface="Arial"/>
            </a:endParaRPr>
          </a:p>
          <a:p>
            <a:pPr indent="-50800" lvl="0" marL="228600" rtl="0" algn="l">
              <a:lnSpc>
                <a:spcPct val="90000"/>
              </a:lnSpc>
              <a:spcBef>
                <a:spcPts val="1000"/>
              </a:spcBef>
              <a:spcAft>
                <a:spcPts val="0"/>
              </a:spcAft>
              <a:buClr>
                <a:schemeClr val="accent3"/>
              </a:buClr>
              <a:buSzPts val="2800"/>
              <a:buNone/>
            </a:pPr>
            <a:r>
              <a:t/>
            </a:r>
            <a:endParaRPr/>
          </a:p>
        </p:txBody>
      </p:sp>
      <p:pic>
        <p:nvPicPr>
          <p:cNvPr id="37" name="Google Shape;37;p2"/>
          <p:cNvPicPr preferRelativeResize="0"/>
          <p:nvPr/>
        </p:nvPicPr>
        <p:blipFill rotWithShape="1">
          <a:blip r:embed="rId3">
            <a:alphaModFix/>
          </a:blip>
          <a:srcRect b="0" l="0" r="0" t="0"/>
          <a:stretch/>
        </p:blipFill>
        <p:spPr>
          <a:xfrm>
            <a:off x="7799754" y="1167347"/>
            <a:ext cx="4116962" cy="43097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pic>
        <p:nvPicPr>
          <p:cNvPr id="43" name="Google Shape;43;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 name="Google Shape;44;p3"/>
          <p:cNvSpPr/>
          <p:nvPr/>
        </p:nvSpPr>
        <p:spPr>
          <a:xfrm>
            <a:off x="4807950" y="1865900"/>
            <a:ext cx="2576100" cy="678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4407"/>
              <a:buFont typeface="Arial"/>
              <a:buNone/>
            </a:pPr>
            <a:r>
              <a:rPr b="1" i="0" lang="en-US" sz="4407" u="none" cap="none" strike="noStrike">
                <a:solidFill>
                  <a:srgbClr val="FFFFFF"/>
                </a:solidFill>
                <a:latin typeface="Arial"/>
                <a:ea typeface="Arial"/>
                <a:cs typeface="Arial"/>
                <a:sym typeface="Arial"/>
              </a:rPr>
              <a:t>MISSION</a:t>
            </a:r>
            <a:endParaRPr b="1" i="0" sz="1800" u="none" cap="none" strike="noStrike">
              <a:solidFill>
                <a:schemeClr val="dk1"/>
              </a:solidFill>
              <a:latin typeface="Arial"/>
              <a:ea typeface="Arial"/>
              <a:cs typeface="Arial"/>
              <a:sym typeface="Arial"/>
            </a:endParaRPr>
          </a:p>
        </p:txBody>
      </p:sp>
      <p:sp>
        <p:nvSpPr>
          <p:cNvPr id="45" name="Google Shape;45;p3"/>
          <p:cNvSpPr/>
          <p:nvPr/>
        </p:nvSpPr>
        <p:spPr>
          <a:xfrm>
            <a:off x="2867025" y="2726937"/>
            <a:ext cx="6029325" cy="2154436"/>
          </a:xfrm>
          <a:prstGeom prst="rect">
            <a:avLst/>
          </a:prstGeom>
          <a:noFill/>
          <a:ln>
            <a:noFill/>
          </a:ln>
        </p:spPr>
        <p:txBody>
          <a:bodyPr anchorCtr="0" anchor="t" bIns="0" lIns="0" spcFirstLastPara="1" rIns="0" wrap="square" tIns="0">
            <a:spAutoFit/>
          </a:bodyPr>
          <a:lstStyle/>
          <a:p>
            <a:pPr indent="0" lvl="0" marL="386333" marR="0" rtl="0" algn="ctr">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To improve the health of </a:t>
            </a:r>
            <a:endParaRPr/>
          </a:p>
          <a:p>
            <a:pPr indent="0" lvl="0" marL="386333" marR="0" rtl="0" algn="ctr">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Northern Ontarians by being socially accountable in our education and research programs and advocating for health equity.</a:t>
            </a:r>
            <a:endParaRPr b="0" i="0" sz="1800" u="none" cap="none" strike="noStrike">
              <a:solidFill>
                <a:schemeClr val="dk1"/>
              </a:solidFill>
              <a:latin typeface="Arial"/>
              <a:ea typeface="Arial"/>
              <a:cs typeface="Arial"/>
              <a:sym typeface="Arial"/>
            </a:endParaRPr>
          </a:p>
        </p:txBody>
      </p:sp>
      <p:sp>
        <p:nvSpPr>
          <p:cNvPr id="46" name="Google Shape;46;p3"/>
          <p:cNvSpPr txBox="1"/>
          <p:nvPr/>
        </p:nvSpPr>
        <p:spPr>
          <a:xfrm>
            <a:off x="532506" y="6139543"/>
            <a:ext cx="348343" cy="3156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5</a:t>
            </a:r>
            <a:endParaRPr/>
          </a:p>
        </p:txBody>
      </p:sp>
      <p:pic>
        <p:nvPicPr>
          <p:cNvPr descr="A picture containing text, clipart&#10;&#10;Description automatically generated" id="47" name="Google Shape;47;p3"/>
          <p:cNvPicPr preferRelativeResize="0"/>
          <p:nvPr/>
        </p:nvPicPr>
        <p:blipFill rotWithShape="1">
          <a:blip r:embed="rId4">
            <a:alphaModFix/>
          </a:blip>
          <a:srcRect b="0" l="0" r="0" t="0"/>
          <a:stretch/>
        </p:blipFill>
        <p:spPr>
          <a:xfrm>
            <a:off x="10211986" y="6147018"/>
            <a:ext cx="1718721" cy="5084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g35027873e8b_0_0" title="FONOM ADVOCACY (1).png"/>
          <p:cNvPicPr preferRelativeResize="0"/>
          <p:nvPr/>
        </p:nvPicPr>
        <p:blipFill rotWithShape="1">
          <a:blip r:embed="rId3">
            <a:alphaModFix/>
          </a:blip>
          <a:srcRect b="0" l="17703" r="19248" t="0"/>
          <a:stretch/>
        </p:blipFill>
        <p:spPr>
          <a:xfrm>
            <a:off x="1610662" y="0"/>
            <a:ext cx="7686589"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4"/>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Arial"/>
              <a:buNone/>
            </a:pPr>
            <a:r>
              <a:rPr lang="en-US" sz="4400"/>
              <a:t>One of Canada’s Greatest </a:t>
            </a:r>
            <a:br>
              <a:rPr lang="en-US" sz="4400"/>
            </a:br>
            <a:r>
              <a:rPr lang="en-US" sz="4400"/>
              <a:t>Health Human Resource Success Stories</a:t>
            </a:r>
            <a:endParaRPr/>
          </a:p>
        </p:txBody>
      </p:sp>
      <p:sp>
        <p:nvSpPr>
          <p:cNvPr id="60" name="Google Shape;60;p4"/>
          <p:cNvSpPr txBox="1"/>
          <p:nvPr>
            <p:ph idx="1" type="body"/>
          </p:nvPr>
        </p:nvSpPr>
        <p:spPr>
          <a:xfrm>
            <a:off x="264405" y="1825625"/>
            <a:ext cx="11677879" cy="4079416"/>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accent3"/>
              </a:buClr>
              <a:buSzPts val="2800"/>
              <a:buNone/>
            </a:pPr>
            <a:r>
              <a:t/>
            </a:r>
            <a:endParaRPr/>
          </a:p>
        </p:txBody>
      </p:sp>
      <p:pic>
        <p:nvPicPr>
          <p:cNvPr id="61" name="Google Shape;61;p4"/>
          <p:cNvPicPr preferRelativeResize="0"/>
          <p:nvPr/>
        </p:nvPicPr>
        <p:blipFill rotWithShape="1">
          <a:blip r:embed="rId3">
            <a:alphaModFix/>
          </a:blip>
          <a:srcRect b="0" l="0" r="0" t="0"/>
          <a:stretch/>
        </p:blipFill>
        <p:spPr>
          <a:xfrm>
            <a:off x="6244237" y="1833148"/>
            <a:ext cx="5348101" cy="3565401"/>
          </a:xfrm>
          <a:prstGeom prst="rect">
            <a:avLst/>
          </a:prstGeom>
          <a:noFill/>
          <a:ln>
            <a:noFill/>
          </a:ln>
        </p:spPr>
      </p:pic>
      <p:pic>
        <p:nvPicPr>
          <p:cNvPr id="62" name="Google Shape;62;p4"/>
          <p:cNvPicPr preferRelativeResize="0"/>
          <p:nvPr/>
        </p:nvPicPr>
        <p:blipFill rotWithShape="1">
          <a:blip r:embed="rId4">
            <a:alphaModFix/>
          </a:blip>
          <a:srcRect b="0" l="0" r="0" t="0"/>
          <a:stretch/>
        </p:blipFill>
        <p:spPr>
          <a:xfrm>
            <a:off x="549221" y="1833149"/>
            <a:ext cx="5345699" cy="3563799"/>
          </a:xfrm>
          <a:prstGeom prst="rect">
            <a:avLst/>
          </a:prstGeom>
          <a:noFill/>
          <a:ln>
            <a:noFill/>
          </a:ln>
        </p:spPr>
      </p:pic>
      <p:sp>
        <p:nvSpPr>
          <p:cNvPr id="63" name="Google Shape;63;p4"/>
          <p:cNvSpPr txBox="1"/>
          <p:nvPr/>
        </p:nvSpPr>
        <p:spPr>
          <a:xfrm>
            <a:off x="493005" y="5463208"/>
            <a:ext cx="223495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Sudbury Campus</a:t>
            </a:r>
            <a:endParaRPr b="1" sz="1600">
              <a:solidFill>
                <a:schemeClr val="dk1"/>
              </a:solidFill>
              <a:latin typeface="Arial"/>
              <a:ea typeface="Arial"/>
              <a:cs typeface="Arial"/>
              <a:sym typeface="Arial"/>
            </a:endParaRPr>
          </a:p>
        </p:txBody>
      </p:sp>
      <p:sp>
        <p:nvSpPr>
          <p:cNvPr id="64" name="Google Shape;64;p4"/>
          <p:cNvSpPr txBox="1"/>
          <p:nvPr/>
        </p:nvSpPr>
        <p:spPr>
          <a:xfrm>
            <a:off x="6225353" y="5463208"/>
            <a:ext cx="269293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Thunder Bay Campus</a:t>
            </a:r>
            <a:endParaRPr b="1" sz="16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A map of australia with black text&#10;&#10;Description automatically generated" id="70" name="Google Shape;70;p5"/>
          <p:cNvPicPr preferRelativeResize="0"/>
          <p:nvPr/>
        </p:nvPicPr>
        <p:blipFill rotWithShape="1">
          <a:blip r:embed="rId3">
            <a:alphaModFix/>
          </a:blip>
          <a:srcRect b="0" l="0" r="0" t="0"/>
          <a:stretch/>
        </p:blipFill>
        <p:spPr>
          <a:xfrm>
            <a:off x="-23948" y="0"/>
            <a:ext cx="12161520" cy="6858000"/>
          </a:xfrm>
          <a:prstGeom prst="rect">
            <a:avLst/>
          </a:prstGeom>
          <a:noFill/>
          <a:ln>
            <a:noFill/>
          </a:ln>
        </p:spPr>
      </p:pic>
      <p:pic>
        <p:nvPicPr>
          <p:cNvPr descr="A blue and black logo&#10;&#10;Description automatically generated" id="71" name="Google Shape;71;p5"/>
          <p:cNvPicPr preferRelativeResize="0"/>
          <p:nvPr/>
        </p:nvPicPr>
        <p:blipFill rotWithShape="1">
          <a:blip r:embed="rId4">
            <a:alphaModFix/>
          </a:blip>
          <a:srcRect b="0" l="0" r="0" t="0"/>
          <a:stretch/>
        </p:blipFill>
        <p:spPr>
          <a:xfrm>
            <a:off x="7554182" y="2417165"/>
            <a:ext cx="2047018" cy="623163"/>
          </a:xfrm>
          <a:prstGeom prst="rect">
            <a:avLst/>
          </a:prstGeom>
          <a:noFill/>
          <a:ln>
            <a:noFill/>
          </a:ln>
        </p:spPr>
      </p:pic>
      <p:pic>
        <p:nvPicPr>
          <p:cNvPr descr="A video game screen with pink and purple objects&#10;&#10;Description automatically generated" id="72" name="Google Shape;72;p5"/>
          <p:cNvPicPr preferRelativeResize="0"/>
          <p:nvPr/>
        </p:nvPicPr>
        <p:blipFill rotWithShape="1">
          <a:blip r:embed="rId5">
            <a:alphaModFix/>
          </a:blip>
          <a:srcRect b="17143" l="51106" r="15464" t="40951"/>
          <a:stretch/>
        </p:blipFill>
        <p:spPr>
          <a:xfrm>
            <a:off x="6381672" y="2622810"/>
            <a:ext cx="6006272" cy="42351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9"/>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Arial"/>
              <a:buNone/>
            </a:pPr>
            <a:r>
              <a:rPr lang="en-US"/>
              <a:t>Connections</a:t>
            </a:r>
            <a:endParaRPr/>
          </a:p>
        </p:txBody>
      </p:sp>
      <p:sp>
        <p:nvSpPr>
          <p:cNvPr id="78" name="Google Shape;78;p9"/>
          <p:cNvSpPr txBox="1"/>
          <p:nvPr>
            <p:ph idx="1" type="body"/>
          </p:nvPr>
        </p:nvSpPr>
        <p:spPr>
          <a:xfrm>
            <a:off x="264405" y="1825625"/>
            <a:ext cx="11677879" cy="40794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3"/>
              </a:buClr>
              <a:buSzPts val="2400"/>
              <a:buChar char="•"/>
            </a:pPr>
            <a:r>
              <a:rPr lang="en-US" sz="2400"/>
              <a:t>Two Academic Health Science Centres</a:t>
            </a:r>
            <a:endParaRPr/>
          </a:p>
          <a:p>
            <a:pPr indent="-228600" lvl="0" marL="228600" rtl="0" algn="l">
              <a:lnSpc>
                <a:spcPct val="90000"/>
              </a:lnSpc>
              <a:spcBef>
                <a:spcPts val="1000"/>
              </a:spcBef>
              <a:spcAft>
                <a:spcPts val="0"/>
              </a:spcAft>
              <a:buClr>
                <a:schemeClr val="accent3"/>
              </a:buClr>
              <a:buSzPts val="2400"/>
              <a:buChar char="•"/>
            </a:pPr>
            <a:r>
              <a:rPr lang="en-US" sz="2400"/>
              <a:t>Over 40 Hospitals in North-East and North-West</a:t>
            </a:r>
            <a:endParaRPr/>
          </a:p>
          <a:p>
            <a:pPr indent="-228600" lvl="0" marL="228600" rtl="0" algn="l">
              <a:lnSpc>
                <a:spcPct val="90000"/>
              </a:lnSpc>
              <a:spcBef>
                <a:spcPts val="1000"/>
              </a:spcBef>
              <a:spcAft>
                <a:spcPts val="0"/>
              </a:spcAft>
              <a:buClr>
                <a:schemeClr val="accent3"/>
              </a:buClr>
              <a:buSzPts val="2400"/>
              <a:buChar char="•"/>
            </a:pPr>
            <a:r>
              <a:rPr lang="en-US" sz="2400"/>
              <a:t>8 Colleges and Universities</a:t>
            </a:r>
            <a:endParaRPr/>
          </a:p>
          <a:p>
            <a:pPr indent="-228600" lvl="0" marL="228600" rtl="0" algn="l">
              <a:lnSpc>
                <a:spcPct val="90000"/>
              </a:lnSpc>
              <a:spcBef>
                <a:spcPts val="1000"/>
              </a:spcBef>
              <a:spcAft>
                <a:spcPts val="0"/>
              </a:spcAft>
              <a:buClr>
                <a:schemeClr val="accent3"/>
              </a:buClr>
              <a:buSzPts val="2400"/>
              <a:buChar char="•"/>
            </a:pPr>
            <a:r>
              <a:rPr lang="en-US" sz="2400"/>
              <a:t>Over 60 Health Care Organizations in Northern Ontario</a:t>
            </a:r>
            <a:endParaRPr sz="2400"/>
          </a:p>
        </p:txBody>
      </p:sp>
      <p:sp>
        <p:nvSpPr>
          <p:cNvPr id="79" name="Google Shape;79;p9"/>
          <p:cNvSpPr txBox="1"/>
          <p:nvPr>
            <p:ph idx="11" type="ftr"/>
          </p:nvPr>
        </p:nvSpPr>
        <p:spPr>
          <a:xfrm>
            <a:off x="0" y="6356350"/>
            <a:ext cx="41148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AHSNNorth </a:t>
            </a:r>
            <a:endParaRPr/>
          </a:p>
        </p:txBody>
      </p:sp>
      <p:sp>
        <p:nvSpPr>
          <p:cNvPr id="80" name="Google Shape;80;p9"/>
          <p:cNvSpPr txBox="1"/>
          <p:nvPr>
            <p:ph idx="12" type="sldNum"/>
          </p:nvPr>
        </p:nvSpPr>
        <p:spPr>
          <a:xfrm>
            <a:off x="9448800" y="6356350"/>
            <a:ext cx="2743200" cy="36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pic>
        <p:nvPicPr>
          <p:cNvPr id="81" name="Google Shape;81;p9"/>
          <p:cNvPicPr preferRelativeResize="0"/>
          <p:nvPr/>
        </p:nvPicPr>
        <p:blipFill rotWithShape="1">
          <a:blip r:embed="rId3">
            <a:alphaModFix/>
          </a:blip>
          <a:srcRect b="0" l="0" r="0" t="0"/>
          <a:stretch/>
        </p:blipFill>
        <p:spPr>
          <a:xfrm>
            <a:off x="8098931" y="1690694"/>
            <a:ext cx="3754488" cy="1997514"/>
          </a:xfrm>
          <a:prstGeom prst="rect">
            <a:avLst/>
          </a:prstGeom>
          <a:noFill/>
          <a:ln>
            <a:noFill/>
          </a:ln>
        </p:spPr>
      </p:pic>
      <p:pic>
        <p:nvPicPr>
          <p:cNvPr id="82" name="Google Shape;82;p9"/>
          <p:cNvPicPr preferRelativeResize="0"/>
          <p:nvPr/>
        </p:nvPicPr>
        <p:blipFill rotWithShape="1">
          <a:blip r:embed="rId4">
            <a:alphaModFix/>
          </a:blip>
          <a:srcRect b="0" l="0" r="0" t="0"/>
          <a:stretch/>
        </p:blipFill>
        <p:spPr>
          <a:xfrm>
            <a:off x="8508793" y="4660551"/>
            <a:ext cx="2158348" cy="439502"/>
          </a:xfrm>
          <a:prstGeom prst="rect">
            <a:avLst/>
          </a:prstGeom>
          <a:noFill/>
          <a:ln>
            <a:noFill/>
          </a:ln>
        </p:spPr>
      </p:pic>
      <p:pic>
        <p:nvPicPr>
          <p:cNvPr id="83" name="Google Shape;83;p9"/>
          <p:cNvPicPr preferRelativeResize="0"/>
          <p:nvPr/>
        </p:nvPicPr>
        <p:blipFill rotWithShape="1">
          <a:blip r:embed="rId5">
            <a:alphaModFix/>
          </a:blip>
          <a:srcRect b="0" l="0" r="0" t="0"/>
          <a:stretch/>
        </p:blipFill>
        <p:spPr>
          <a:xfrm>
            <a:off x="1443719" y="5076499"/>
            <a:ext cx="2097523" cy="756290"/>
          </a:xfrm>
          <a:prstGeom prst="rect">
            <a:avLst/>
          </a:prstGeom>
          <a:noFill/>
          <a:ln>
            <a:noFill/>
          </a:ln>
        </p:spPr>
      </p:pic>
      <p:pic>
        <p:nvPicPr>
          <p:cNvPr id="84" name="Google Shape;84;p9"/>
          <p:cNvPicPr preferRelativeResize="0"/>
          <p:nvPr/>
        </p:nvPicPr>
        <p:blipFill rotWithShape="1">
          <a:blip r:embed="rId6">
            <a:alphaModFix/>
          </a:blip>
          <a:srcRect b="0" l="0" r="0" t="0"/>
          <a:stretch/>
        </p:blipFill>
        <p:spPr>
          <a:xfrm>
            <a:off x="6683829" y="4652626"/>
            <a:ext cx="1599265" cy="496050"/>
          </a:xfrm>
          <a:prstGeom prst="rect">
            <a:avLst/>
          </a:prstGeom>
          <a:noFill/>
          <a:ln>
            <a:noFill/>
          </a:ln>
        </p:spPr>
      </p:pic>
      <p:pic>
        <p:nvPicPr>
          <p:cNvPr id="85" name="Google Shape;85;p9"/>
          <p:cNvPicPr preferRelativeResize="0"/>
          <p:nvPr/>
        </p:nvPicPr>
        <p:blipFill rotWithShape="1">
          <a:blip r:embed="rId7">
            <a:alphaModFix/>
          </a:blip>
          <a:srcRect b="0" l="0" r="0" t="0"/>
          <a:stretch/>
        </p:blipFill>
        <p:spPr>
          <a:xfrm>
            <a:off x="351310" y="4595580"/>
            <a:ext cx="2645642" cy="388268"/>
          </a:xfrm>
          <a:prstGeom prst="rect">
            <a:avLst/>
          </a:prstGeom>
          <a:noFill/>
          <a:ln>
            <a:noFill/>
          </a:ln>
        </p:spPr>
      </p:pic>
      <p:pic>
        <p:nvPicPr>
          <p:cNvPr id="86" name="Google Shape;86;p9"/>
          <p:cNvPicPr preferRelativeResize="0"/>
          <p:nvPr/>
        </p:nvPicPr>
        <p:blipFill rotWithShape="1">
          <a:blip r:embed="rId8">
            <a:alphaModFix/>
          </a:blip>
          <a:srcRect b="0" l="0" r="0" t="0"/>
          <a:stretch/>
        </p:blipFill>
        <p:spPr>
          <a:xfrm>
            <a:off x="3720996" y="5977438"/>
            <a:ext cx="1860110" cy="757823"/>
          </a:xfrm>
          <a:prstGeom prst="rect">
            <a:avLst/>
          </a:prstGeom>
          <a:noFill/>
          <a:ln>
            <a:noFill/>
          </a:ln>
        </p:spPr>
      </p:pic>
      <p:pic>
        <p:nvPicPr>
          <p:cNvPr id="87" name="Google Shape;87;p9"/>
          <p:cNvPicPr preferRelativeResize="0"/>
          <p:nvPr/>
        </p:nvPicPr>
        <p:blipFill rotWithShape="1">
          <a:blip r:embed="rId9">
            <a:alphaModFix/>
          </a:blip>
          <a:srcRect b="0" l="0" r="0" t="0"/>
          <a:stretch/>
        </p:blipFill>
        <p:spPr>
          <a:xfrm>
            <a:off x="5619012" y="4582323"/>
            <a:ext cx="1037406" cy="1060771"/>
          </a:xfrm>
          <a:prstGeom prst="rect">
            <a:avLst/>
          </a:prstGeom>
          <a:noFill/>
          <a:ln>
            <a:noFill/>
          </a:ln>
        </p:spPr>
      </p:pic>
      <p:pic>
        <p:nvPicPr>
          <p:cNvPr id="88" name="Google Shape;88;p9"/>
          <p:cNvPicPr preferRelativeResize="0"/>
          <p:nvPr/>
        </p:nvPicPr>
        <p:blipFill rotWithShape="1">
          <a:blip r:embed="rId10">
            <a:alphaModFix/>
          </a:blip>
          <a:srcRect b="0" l="0" r="0" t="0"/>
          <a:stretch/>
        </p:blipFill>
        <p:spPr>
          <a:xfrm>
            <a:off x="6489476" y="5724535"/>
            <a:ext cx="1096426" cy="1084244"/>
          </a:xfrm>
          <a:prstGeom prst="rect">
            <a:avLst/>
          </a:prstGeom>
          <a:noFill/>
          <a:ln>
            <a:noFill/>
          </a:ln>
        </p:spPr>
      </p:pic>
      <p:pic>
        <p:nvPicPr>
          <p:cNvPr id="89" name="Google Shape;89;p9"/>
          <p:cNvPicPr preferRelativeResize="0"/>
          <p:nvPr/>
        </p:nvPicPr>
        <p:blipFill rotWithShape="1">
          <a:blip r:embed="rId11">
            <a:alphaModFix/>
          </a:blip>
          <a:srcRect b="0" l="0" r="0" t="0"/>
          <a:stretch/>
        </p:blipFill>
        <p:spPr>
          <a:xfrm>
            <a:off x="84296" y="5510320"/>
            <a:ext cx="1319893" cy="1319893"/>
          </a:xfrm>
          <a:prstGeom prst="rect">
            <a:avLst/>
          </a:prstGeom>
          <a:noFill/>
          <a:ln>
            <a:noFill/>
          </a:ln>
        </p:spPr>
      </p:pic>
      <p:pic>
        <p:nvPicPr>
          <p:cNvPr id="90" name="Google Shape;90;p9"/>
          <p:cNvPicPr preferRelativeResize="0"/>
          <p:nvPr/>
        </p:nvPicPr>
        <p:blipFill rotWithShape="1">
          <a:blip r:embed="rId12">
            <a:alphaModFix/>
          </a:blip>
          <a:srcRect b="0" l="0" r="0" t="0"/>
          <a:stretch/>
        </p:blipFill>
        <p:spPr>
          <a:xfrm>
            <a:off x="8021987" y="5522965"/>
            <a:ext cx="1224107" cy="1071094"/>
          </a:xfrm>
          <a:prstGeom prst="rect">
            <a:avLst/>
          </a:prstGeom>
          <a:noFill/>
          <a:ln>
            <a:noFill/>
          </a:ln>
        </p:spPr>
      </p:pic>
      <p:pic>
        <p:nvPicPr>
          <p:cNvPr id="91" name="Google Shape;91;p9"/>
          <p:cNvPicPr preferRelativeResize="0"/>
          <p:nvPr/>
        </p:nvPicPr>
        <p:blipFill rotWithShape="1">
          <a:blip r:embed="rId13">
            <a:alphaModFix/>
          </a:blip>
          <a:srcRect b="0" l="0" r="0" t="0"/>
          <a:stretch/>
        </p:blipFill>
        <p:spPr>
          <a:xfrm>
            <a:off x="2016822" y="5925440"/>
            <a:ext cx="1625115" cy="668619"/>
          </a:xfrm>
          <a:prstGeom prst="rect">
            <a:avLst/>
          </a:prstGeom>
          <a:noFill/>
          <a:ln>
            <a:noFill/>
          </a:ln>
        </p:spPr>
      </p:pic>
      <p:pic>
        <p:nvPicPr>
          <p:cNvPr id="92" name="Google Shape;92;p9"/>
          <p:cNvPicPr preferRelativeResize="0"/>
          <p:nvPr/>
        </p:nvPicPr>
        <p:blipFill rotWithShape="1">
          <a:blip r:embed="rId14">
            <a:alphaModFix/>
          </a:blip>
          <a:srcRect b="0" l="0" r="0" t="0"/>
          <a:stretch/>
        </p:blipFill>
        <p:spPr>
          <a:xfrm>
            <a:off x="3649524" y="5350610"/>
            <a:ext cx="1942077" cy="402626"/>
          </a:xfrm>
          <a:prstGeom prst="rect">
            <a:avLst/>
          </a:prstGeom>
          <a:noFill/>
          <a:ln>
            <a:noFill/>
          </a:ln>
        </p:spPr>
      </p:pic>
      <p:pic>
        <p:nvPicPr>
          <p:cNvPr id="93" name="Google Shape;93;p9"/>
          <p:cNvPicPr preferRelativeResize="0"/>
          <p:nvPr/>
        </p:nvPicPr>
        <p:blipFill rotWithShape="1">
          <a:blip r:embed="rId15">
            <a:alphaModFix/>
          </a:blip>
          <a:srcRect b="0" l="0" r="0" t="0"/>
          <a:stretch/>
        </p:blipFill>
        <p:spPr>
          <a:xfrm>
            <a:off x="10921683" y="5031032"/>
            <a:ext cx="1031091" cy="1031091"/>
          </a:xfrm>
          <a:prstGeom prst="rect">
            <a:avLst/>
          </a:prstGeom>
          <a:noFill/>
          <a:ln>
            <a:noFill/>
          </a:ln>
        </p:spPr>
      </p:pic>
      <p:pic>
        <p:nvPicPr>
          <p:cNvPr id="94" name="Google Shape;94;p9"/>
          <p:cNvPicPr preferRelativeResize="0"/>
          <p:nvPr/>
        </p:nvPicPr>
        <p:blipFill rotWithShape="1">
          <a:blip r:embed="rId16">
            <a:alphaModFix/>
          </a:blip>
          <a:srcRect b="0" l="0" r="0" t="0"/>
          <a:stretch/>
        </p:blipFill>
        <p:spPr>
          <a:xfrm>
            <a:off x="9305614" y="5234435"/>
            <a:ext cx="1341111" cy="551771"/>
          </a:xfrm>
          <a:prstGeom prst="rect">
            <a:avLst/>
          </a:prstGeom>
          <a:noFill/>
          <a:ln>
            <a:noFill/>
          </a:ln>
        </p:spPr>
      </p:pic>
      <p:pic>
        <p:nvPicPr>
          <p:cNvPr id="95" name="Google Shape;95;p9"/>
          <p:cNvPicPr preferRelativeResize="0"/>
          <p:nvPr/>
        </p:nvPicPr>
        <p:blipFill rotWithShape="1">
          <a:blip r:embed="rId17">
            <a:alphaModFix/>
          </a:blip>
          <a:srcRect b="0" l="0" r="0" t="0"/>
          <a:stretch/>
        </p:blipFill>
        <p:spPr>
          <a:xfrm>
            <a:off x="3347915" y="4652626"/>
            <a:ext cx="2201832" cy="33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idx="1" type="body"/>
          </p:nvPr>
        </p:nvSpPr>
        <p:spPr>
          <a:xfrm>
            <a:off x="218609" y="347400"/>
            <a:ext cx="3393300" cy="57363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120000"/>
              </a:lnSpc>
              <a:spcBef>
                <a:spcPts val="0"/>
              </a:spcBef>
              <a:spcAft>
                <a:spcPts val="0"/>
              </a:spcAft>
              <a:buClr>
                <a:schemeClr val="accent3"/>
              </a:buClr>
              <a:buSzPct val="100000"/>
              <a:buChar char="•"/>
            </a:pPr>
            <a:r>
              <a:rPr lang="en-US" sz="6400"/>
              <a:t>Astorville</a:t>
            </a:r>
            <a:endParaRPr sz="6400"/>
          </a:p>
          <a:p>
            <a:pPr indent="-228600" lvl="0" marL="228600" rtl="0" algn="l">
              <a:lnSpc>
                <a:spcPct val="120000"/>
              </a:lnSpc>
              <a:spcBef>
                <a:spcPts val="0"/>
              </a:spcBef>
              <a:spcAft>
                <a:spcPts val="0"/>
              </a:spcAft>
              <a:buClr>
                <a:schemeClr val="accent3"/>
              </a:buClr>
              <a:buSzPct val="100000"/>
              <a:buChar char="•"/>
            </a:pPr>
            <a:r>
              <a:rPr lang="en-US" sz="6400"/>
              <a:t>Atikokan</a:t>
            </a:r>
            <a:endParaRPr/>
          </a:p>
          <a:p>
            <a:pPr indent="-228600" lvl="0" marL="228600" rtl="0" algn="l">
              <a:lnSpc>
                <a:spcPct val="120000"/>
              </a:lnSpc>
              <a:spcBef>
                <a:spcPts val="0"/>
              </a:spcBef>
              <a:spcAft>
                <a:spcPts val="0"/>
              </a:spcAft>
              <a:buClr>
                <a:schemeClr val="accent3"/>
              </a:buClr>
              <a:buSzPct val="100000"/>
              <a:buChar char="•"/>
            </a:pPr>
            <a:r>
              <a:rPr lang="en-US" sz="6400"/>
              <a:t>Bearskin Lake</a:t>
            </a:r>
            <a:endParaRPr/>
          </a:p>
          <a:p>
            <a:pPr indent="-228600" lvl="0" marL="228600" rtl="0" algn="l">
              <a:lnSpc>
                <a:spcPct val="120000"/>
              </a:lnSpc>
              <a:spcBef>
                <a:spcPts val="0"/>
              </a:spcBef>
              <a:spcAft>
                <a:spcPts val="0"/>
              </a:spcAft>
              <a:buClr>
                <a:schemeClr val="accent3"/>
              </a:buClr>
              <a:buSzPct val="100000"/>
              <a:buChar char="•"/>
            </a:pPr>
            <a:r>
              <a:rPr lang="en-US" sz="6400"/>
              <a:t>Big Trout Lake</a:t>
            </a:r>
            <a:endParaRPr/>
          </a:p>
          <a:p>
            <a:pPr indent="-228600" lvl="0" marL="228600" rtl="0" algn="l">
              <a:lnSpc>
                <a:spcPct val="120000"/>
              </a:lnSpc>
              <a:spcBef>
                <a:spcPts val="0"/>
              </a:spcBef>
              <a:spcAft>
                <a:spcPts val="0"/>
              </a:spcAft>
              <a:buClr>
                <a:schemeClr val="accent3"/>
              </a:buClr>
              <a:buSzPct val="100000"/>
              <a:buChar char="•"/>
            </a:pPr>
            <a:r>
              <a:rPr lang="en-US" sz="6400"/>
              <a:t>Blind River</a:t>
            </a:r>
            <a:endParaRPr/>
          </a:p>
          <a:p>
            <a:pPr indent="-228600" lvl="0" marL="228600" rtl="0" algn="l">
              <a:lnSpc>
                <a:spcPct val="120000"/>
              </a:lnSpc>
              <a:spcBef>
                <a:spcPts val="0"/>
              </a:spcBef>
              <a:spcAft>
                <a:spcPts val="0"/>
              </a:spcAft>
              <a:buClr>
                <a:schemeClr val="accent3"/>
              </a:buClr>
              <a:buSzPct val="100000"/>
              <a:buChar char="•"/>
            </a:pPr>
            <a:r>
              <a:rPr lang="en-US" sz="6400"/>
              <a:t>Bracebridge</a:t>
            </a:r>
            <a:endParaRPr/>
          </a:p>
          <a:p>
            <a:pPr indent="-228600" lvl="0" marL="228600" rtl="0" algn="l">
              <a:lnSpc>
                <a:spcPct val="120000"/>
              </a:lnSpc>
              <a:spcBef>
                <a:spcPts val="0"/>
              </a:spcBef>
              <a:spcAft>
                <a:spcPts val="0"/>
              </a:spcAft>
              <a:buClr>
                <a:schemeClr val="accent3"/>
              </a:buClr>
              <a:buSzPct val="100000"/>
              <a:buChar char="•"/>
            </a:pPr>
            <a:r>
              <a:rPr lang="en-US" sz="6400"/>
              <a:t>Bruce Mines</a:t>
            </a:r>
            <a:endParaRPr/>
          </a:p>
          <a:p>
            <a:pPr indent="-228600" lvl="0" marL="228600" rtl="0" algn="l">
              <a:lnSpc>
                <a:spcPct val="120000"/>
              </a:lnSpc>
              <a:spcBef>
                <a:spcPts val="0"/>
              </a:spcBef>
              <a:spcAft>
                <a:spcPts val="0"/>
              </a:spcAft>
              <a:buClr>
                <a:schemeClr val="accent3"/>
              </a:buClr>
              <a:buSzPct val="100000"/>
              <a:buChar char="•"/>
            </a:pPr>
            <a:r>
              <a:rPr lang="en-US" sz="6400"/>
              <a:t>Burk's Falls</a:t>
            </a:r>
            <a:endParaRPr/>
          </a:p>
          <a:p>
            <a:pPr indent="-228600" lvl="0" marL="228600" rtl="0" algn="l">
              <a:lnSpc>
                <a:spcPct val="120000"/>
              </a:lnSpc>
              <a:spcBef>
                <a:spcPts val="0"/>
              </a:spcBef>
              <a:spcAft>
                <a:spcPts val="0"/>
              </a:spcAft>
              <a:buClr>
                <a:schemeClr val="accent3"/>
              </a:buClr>
              <a:buSzPct val="100000"/>
              <a:buChar char="•"/>
            </a:pPr>
            <a:r>
              <a:rPr lang="en-US" sz="6400"/>
              <a:t>Callander</a:t>
            </a:r>
            <a:endParaRPr/>
          </a:p>
          <a:p>
            <a:pPr indent="-228600" lvl="0" marL="228600" rtl="0" algn="l">
              <a:lnSpc>
                <a:spcPct val="120000"/>
              </a:lnSpc>
              <a:spcBef>
                <a:spcPts val="0"/>
              </a:spcBef>
              <a:spcAft>
                <a:spcPts val="0"/>
              </a:spcAft>
              <a:buClr>
                <a:schemeClr val="accent3"/>
              </a:buClr>
              <a:buSzPct val="100000"/>
              <a:buChar char="•"/>
            </a:pPr>
            <a:r>
              <a:rPr lang="en-US" sz="6400"/>
              <a:t>Chapleau</a:t>
            </a:r>
            <a:endParaRPr/>
          </a:p>
          <a:p>
            <a:pPr indent="-228600" lvl="0" marL="228600" rtl="0" algn="l">
              <a:lnSpc>
                <a:spcPct val="120000"/>
              </a:lnSpc>
              <a:spcBef>
                <a:spcPts val="0"/>
              </a:spcBef>
              <a:spcAft>
                <a:spcPts val="0"/>
              </a:spcAft>
              <a:buClr>
                <a:schemeClr val="accent3"/>
              </a:buClr>
              <a:buSzPct val="100000"/>
              <a:buChar char="•"/>
            </a:pPr>
            <a:r>
              <a:rPr lang="en-US" sz="6400"/>
              <a:t>Chelmsford</a:t>
            </a:r>
            <a:endParaRPr/>
          </a:p>
          <a:p>
            <a:pPr indent="-228600" lvl="0" marL="228600" rtl="0" algn="l">
              <a:lnSpc>
                <a:spcPct val="120000"/>
              </a:lnSpc>
              <a:spcBef>
                <a:spcPts val="0"/>
              </a:spcBef>
              <a:spcAft>
                <a:spcPts val="0"/>
              </a:spcAft>
              <a:buClr>
                <a:schemeClr val="accent3"/>
              </a:buClr>
              <a:buSzPct val="100000"/>
              <a:buChar char="•"/>
            </a:pPr>
            <a:r>
              <a:rPr lang="en-US" sz="6400"/>
              <a:t>Cochrane</a:t>
            </a:r>
            <a:endParaRPr/>
          </a:p>
          <a:p>
            <a:pPr indent="-228600" lvl="0" marL="228600" rtl="0" algn="l">
              <a:lnSpc>
                <a:spcPct val="120000"/>
              </a:lnSpc>
              <a:spcBef>
                <a:spcPts val="0"/>
              </a:spcBef>
              <a:spcAft>
                <a:spcPts val="0"/>
              </a:spcAft>
              <a:buClr>
                <a:schemeClr val="accent3"/>
              </a:buClr>
              <a:buSzPct val="100000"/>
              <a:buChar char="•"/>
            </a:pPr>
            <a:r>
              <a:rPr lang="en-US" sz="6400"/>
              <a:t>Constance Lake</a:t>
            </a:r>
            <a:endParaRPr/>
          </a:p>
          <a:p>
            <a:pPr indent="-228600" lvl="0" marL="228600" rtl="0" algn="l">
              <a:lnSpc>
                <a:spcPct val="120000"/>
              </a:lnSpc>
              <a:spcBef>
                <a:spcPts val="0"/>
              </a:spcBef>
              <a:spcAft>
                <a:spcPts val="0"/>
              </a:spcAft>
              <a:buClr>
                <a:schemeClr val="accent3"/>
              </a:buClr>
              <a:buSzPct val="100000"/>
              <a:buChar char="•"/>
            </a:pPr>
            <a:r>
              <a:rPr lang="en-US" sz="6400"/>
              <a:t>Couchiching</a:t>
            </a:r>
            <a:endParaRPr/>
          </a:p>
          <a:p>
            <a:pPr indent="-228600" lvl="0" marL="228600" rtl="0" algn="l">
              <a:lnSpc>
                <a:spcPct val="120000"/>
              </a:lnSpc>
              <a:spcBef>
                <a:spcPts val="0"/>
              </a:spcBef>
              <a:spcAft>
                <a:spcPts val="0"/>
              </a:spcAft>
              <a:buClr>
                <a:schemeClr val="accent3"/>
              </a:buClr>
              <a:buSzPct val="100000"/>
              <a:buChar char="•"/>
            </a:pPr>
            <a:r>
              <a:rPr lang="en-US" sz="6400"/>
              <a:t>Cutler</a:t>
            </a:r>
            <a:endParaRPr/>
          </a:p>
          <a:p>
            <a:pPr indent="-228600" lvl="0" marL="228600" rtl="0" algn="l">
              <a:lnSpc>
                <a:spcPct val="120000"/>
              </a:lnSpc>
              <a:spcBef>
                <a:spcPts val="0"/>
              </a:spcBef>
              <a:spcAft>
                <a:spcPts val="0"/>
              </a:spcAft>
              <a:buClr>
                <a:schemeClr val="accent3"/>
              </a:buClr>
              <a:buSzPct val="100000"/>
              <a:buChar char="•"/>
            </a:pPr>
            <a:r>
              <a:rPr lang="en-US" sz="6400"/>
              <a:t>Dryden</a:t>
            </a:r>
            <a:endParaRPr/>
          </a:p>
          <a:p>
            <a:pPr indent="-228600" lvl="0" marL="228600" rtl="0" algn="l">
              <a:lnSpc>
                <a:spcPct val="120000"/>
              </a:lnSpc>
              <a:spcBef>
                <a:spcPts val="0"/>
              </a:spcBef>
              <a:spcAft>
                <a:spcPts val="0"/>
              </a:spcAft>
              <a:buClr>
                <a:schemeClr val="accent3"/>
              </a:buClr>
              <a:buSzPct val="100000"/>
              <a:buChar char="•"/>
            </a:pPr>
            <a:r>
              <a:rPr lang="en-US" sz="6400"/>
              <a:t>Eabametoong</a:t>
            </a:r>
            <a:endParaRPr/>
          </a:p>
          <a:p>
            <a:pPr indent="-228600" lvl="0" marL="228600" rtl="0" algn="l">
              <a:lnSpc>
                <a:spcPct val="120000"/>
              </a:lnSpc>
              <a:spcBef>
                <a:spcPts val="0"/>
              </a:spcBef>
              <a:spcAft>
                <a:spcPts val="0"/>
              </a:spcAft>
              <a:buClr>
                <a:schemeClr val="accent3"/>
              </a:buClr>
              <a:buSzPct val="100000"/>
              <a:buChar char="•"/>
            </a:pPr>
            <a:r>
              <a:rPr lang="en-US" sz="6400"/>
              <a:t>Elliot Lake</a:t>
            </a:r>
            <a:endParaRPr/>
          </a:p>
          <a:p>
            <a:pPr indent="-228600" lvl="0" marL="228600" rtl="0" algn="l">
              <a:lnSpc>
                <a:spcPct val="120000"/>
              </a:lnSpc>
              <a:spcBef>
                <a:spcPts val="0"/>
              </a:spcBef>
              <a:spcAft>
                <a:spcPts val="0"/>
              </a:spcAft>
              <a:buClr>
                <a:schemeClr val="accent3"/>
              </a:buClr>
              <a:buSzPct val="100000"/>
              <a:buChar char="•"/>
            </a:pPr>
            <a:r>
              <a:rPr lang="en-US" sz="6400"/>
              <a:t>Emo</a:t>
            </a:r>
            <a:endParaRPr/>
          </a:p>
          <a:p>
            <a:pPr indent="-228600" lvl="0" marL="228600" rtl="0" algn="l">
              <a:lnSpc>
                <a:spcPct val="120000"/>
              </a:lnSpc>
              <a:spcBef>
                <a:spcPts val="0"/>
              </a:spcBef>
              <a:spcAft>
                <a:spcPts val="0"/>
              </a:spcAft>
              <a:buClr>
                <a:schemeClr val="accent3"/>
              </a:buClr>
              <a:buSzPct val="100000"/>
              <a:buChar char="•"/>
            </a:pPr>
            <a:r>
              <a:rPr lang="en-US" sz="6400"/>
              <a:t>Espanola</a:t>
            </a:r>
            <a:endParaRPr/>
          </a:p>
          <a:p>
            <a:pPr indent="-228600" lvl="0" marL="228600" rtl="0" algn="l">
              <a:lnSpc>
                <a:spcPct val="120000"/>
              </a:lnSpc>
              <a:spcBef>
                <a:spcPts val="0"/>
              </a:spcBef>
              <a:spcAft>
                <a:spcPts val="0"/>
              </a:spcAft>
              <a:buClr>
                <a:schemeClr val="accent3"/>
              </a:buClr>
              <a:buSzPct val="100000"/>
              <a:buChar char="•"/>
            </a:pPr>
            <a:r>
              <a:rPr lang="en-US" sz="6400"/>
              <a:t>Fort Frances</a:t>
            </a:r>
            <a:endParaRPr/>
          </a:p>
          <a:p>
            <a:pPr indent="-228600" lvl="0" marL="228600" rtl="0" algn="l">
              <a:lnSpc>
                <a:spcPct val="120000"/>
              </a:lnSpc>
              <a:spcBef>
                <a:spcPts val="0"/>
              </a:spcBef>
              <a:spcAft>
                <a:spcPts val="0"/>
              </a:spcAft>
              <a:buClr>
                <a:schemeClr val="accent3"/>
              </a:buClr>
              <a:buSzPct val="100000"/>
              <a:buChar char="•"/>
            </a:pPr>
            <a:r>
              <a:rPr lang="en-US" sz="6400"/>
              <a:t>Fort Hope</a:t>
            </a:r>
            <a:endParaRPr/>
          </a:p>
          <a:p>
            <a:pPr indent="-228600" lvl="0" marL="228600" rtl="0" algn="l">
              <a:lnSpc>
                <a:spcPct val="120000"/>
              </a:lnSpc>
              <a:spcBef>
                <a:spcPts val="0"/>
              </a:spcBef>
              <a:spcAft>
                <a:spcPts val="0"/>
              </a:spcAft>
              <a:buClr>
                <a:schemeClr val="accent3"/>
              </a:buClr>
              <a:buSzPct val="100000"/>
              <a:buChar char="•"/>
            </a:pPr>
            <a:r>
              <a:rPr lang="en-US" sz="6400"/>
              <a:t>Geraldton</a:t>
            </a:r>
            <a:endParaRPr/>
          </a:p>
          <a:p>
            <a:pPr indent="-228600" lvl="0" marL="228600" rtl="0" algn="l">
              <a:lnSpc>
                <a:spcPct val="120000"/>
              </a:lnSpc>
              <a:spcBef>
                <a:spcPts val="0"/>
              </a:spcBef>
              <a:spcAft>
                <a:spcPts val="0"/>
              </a:spcAft>
              <a:buClr>
                <a:schemeClr val="accent3"/>
              </a:buClr>
              <a:buSzPct val="100000"/>
              <a:buChar char="•"/>
            </a:pPr>
            <a:r>
              <a:rPr lang="en-US" sz="6400"/>
              <a:t>Gore Bay</a:t>
            </a:r>
            <a:endParaRPr sz="4800"/>
          </a:p>
        </p:txBody>
      </p:sp>
      <p:sp>
        <p:nvSpPr>
          <p:cNvPr id="101" name="Google Shape;101;p10"/>
          <p:cNvSpPr txBox="1"/>
          <p:nvPr/>
        </p:nvSpPr>
        <p:spPr>
          <a:xfrm>
            <a:off x="2267175" y="365125"/>
            <a:ext cx="3393300" cy="63147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Gravenhurst</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Hearst</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Huntsville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Ignace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Iroquois Falls</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Kapuskasing</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Keewatin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Kenora</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Kingfisher Lake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Kirkland Lake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Little Current</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Lively</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Manitoulin Island</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Manitouwadge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Manitowaning</a:t>
            </a:r>
            <a:endParaRPr sz="6400">
              <a:solidFill>
                <a:schemeClr val="accent3"/>
              </a:solidFill>
              <a:latin typeface="Arial"/>
              <a:ea typeface="Arial"/>
              <a:cs typeface="Arial"/>
              <a:sym typeface="Arial"/>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Marathon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Matheson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Mattawa</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M'Chigeeng</a:t>
            </a:r>
            <a:endParaRPr sz="6400">
              <a:solidFill>
                <a:schemeClr val="accent3"/>
              </a:solidFill>
              <a:latin typeface="Arial"/>
              <a:ea typeface="Arial"/>
              <a:cs typeface="Arial"/>
              <a:sym typeface="Arial"/>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Mindemoya</a:t>
            </a:r>
            <a:endParaRPr sz="6400">
              <a:solidFill>
                <a:schemeClr val="accent3"/>
              </a:solidFill>
              <a:latin typeface="Arial"/>
              <a:ea typeface="Arial"/>
              <a:cs typeface="Arial"/>
              <a:sym typeface="Arial"/>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Moose Factory</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New Liskeard</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Nipigon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Noelville</a:t>
            </a:r>
            <a:endParaRPr sz="6400">
              <a:solidFill>
                <a:schemeClr val="accent3"/>
              </a:solidFill>
              <a:latin typeface="Arial"/>
              <a:ea typeface="Arial"/>
              <a:cs typeface="Arial"/>
              <a:sym typeface="Arial"/>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North Bay</a:t>
            </a:r>
            <a:endParaRPr sz="4800">
              <a:solidFill>
                <a:schemeClr val="accent3"/>
              </a:solidFill>
              <a:latin typeface="Arial"/>
              <a:ea typeface="Arial"/>
              <a:cs typeface="Arial"/>
              <a:sym typeface="Arial"/>
            </a:endParaRPr>
          </a:p>
        </p:txBody>
      </p:sp>
      <p:sp>
        <p:nvSpPr>
          <p:cNvPr id="102" name="Google Shape;102;p10"/>
          <p:cNvSpPr txBox="1"/>
          <p:nvPr/>
        </p:nvSpPr>
        <p:spPr>
          <a:xfrm>
            <a:off x="4318444" y="365125"/>
            <a:ext cx="3393300" cy="53445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North Spirit Lake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Parry Sound</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Pikangikum</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Powassan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Rainy River</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Red Lake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Richards Landing</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Sandy Lake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Sault Ste. Marie</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Schreiber</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Sioux Lookout</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Smooth Rock Falls</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South River</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Sturgeon Falls</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Sudbury</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Sundridge</a:t>
            </a:r>
            <a:endParaRPr sz="6400">
              <a:solidFill>
                <a:schemeClr val="accent3"/>
              </a:solidFill>
              <a:latin typeface="Arial"/>
              <a:ea typeface="Arial"/>
              <a:cs typeface="Arial"/>
              <a:sym typeface="Arial"/>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Temiskaming Shores</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Terrace Bay</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Thessalon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Thunder Bay</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Timmins</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Val Caron</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Verner</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Wawa</a:t>
            </a:r>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Webequie</a:t>
            </a:r>
            <a:endParaRPr sz="6400">
              <a:solidFill>
                <a:schemeClr val="accent3"/>
              </a:solidFill>
              <a:latin typeface="Arial"/>
              <a:ea typeface="Arial"/>
              <a:cs typeface="Arial"/>
              <a:sym typeface="Arial"/>
            </a:endParaRPr>
          </a:p>
          <a:p>
            <a:pPr indent="-228600" lvl="0" marL="228600" marR="0" rtl="0" algn="l">
              <a:lnSpc>
                <a:spcPct val="120000"/>
              </a:lnSpc>
              <a:spcBef>
                <a:spcPts val="0"/>
              </a:spcBef>
              <a:spcAft>
                <a:spcPts val="0"/>
              </a:spcAft>
              <a:buClr>
                <a:schemeClr val="accent3"/>
              </a:buClr>
              <a:buSzPct val="100000"/>
              <a:buFont typeface="Arial"/>
              <a:buChar char="•"/>
            </a:pPr>
            <a:r>
              <a:rPr lang="en-US" sz="6400">
                <a:solidFill>
                  <a:schemeClr val="accent3"/>
                </a:solidFill>
                <a:latin typeface="Arial"/>
                <a:ea typeface="Arial"/>
                <a:cs typeface="Arial"/>
                <a:sym typeface="Arial"/>
              </a:rPr>
              <a:t>Wunnumin</a:t>
            </a:r>
            <a:endParaRPr sz="4800">
              <a:solidFill>
                <a:schemeClr val="accent3"/>
              </a:solidFill>
              <a:latin typeface="Arial"/>
              <a:ea typeface="Arial"/>
              <a:cs typeface="Arial"/>
              <a:sym typeface="Arial"/>
            </a:endParaRPr>
          </a:p>
        </p:txBody>
      </p:sp>
      <p:sp>
        <p:nvSpPr>
          <p:cNvPr id="103" name="Google Shape;103;p10"/>
          <p:cNvSpPr txBox="1"/>
          <p:nvPr/>
        </p:nvSpPr>
        <p:spPr>
          <a:xfrm>
            <a:off x="6947075" y="1264725"/>
            <a:ext cx="5244900" cy="34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NOSM University Learners: 3747</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lang="en-US" sz="2800">
                <a:solidFill>
                  <a:schemeClr val="dk1"/>
                </a:solidFill>
              </a:rPr>
              <a:t>Rotations: 18,733</a:t>
            </a:r>
            <a:endParaRPr sz="2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A group of people standing in a hallway&#10;&#10;Description automatically generated with low confidence" id="108" name="Google Shape;108;p8"/>
          <p:cNvPicPr preferRelativeResize="0"/>
          <p:nvPr/>
        </p:nvPicPr>
        <p:blipFill rotWithShape="1">
          <a:blip r:embed="rId3">
            <a:alphaModFix/>
          </a:blip>
          <a:srcRect b="0" l="16118" r="9958" t="17502"/>
          <a:stretch/>
        </p:blipFill>
        <p:spPr>
          <a:xfrm>
            <a:off x="8772212" y="0"/>
            <a:ext cx="3419787" cy="5718412"/>
          </a:xfrm>
          <a:prstGeom prst="rect">
            <a:avLst/>
          </a:prstGeom>
          <a:noFill/>
          <a:ln>
            <a:noFill/>
          </a:ln>
        </p:spPr>
      </p:pic>
      <p:sp>
        <p:nvSpPr>
          <p:cNvPr id="109" name="Google Shape;109;p8"/>
          <p:cNvSpPr txBox="1"/>
          <p:nvPr>
            <p:ph type="title"/>
          </p:nvPr>
        </p:nvSpPr>
        <p:spPr>
          <a:xfrm>
            <a:off x="264405" y="365125"/>
            <a:ext cx="1167787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Arial"/>
              <a:buNone/>
            </a:pPr>
            <a:r>
              <a:rPr lang="en-US"/>
              <a:t>NOSM University Impact</a:t>
            </a:r>
            <a:endParaRPr/>
          </a:p>
        </p:txBody>
      </p:sp>
      <p:sp>
        <p:nvSpPr>
          <p:cNvPr id="110" name="Google Shape;110;p8"/>
          <p:cNvSpPr txBox="1"/>
          <p:nvPr>
            <p:ph idx="1" type="body"/>
          </p:nvPr>
        </p:nvSpPr>
        <p:spPr>
          <a:xfrm>
            <a:off x="264406" y="1825625"/>
            <a:ext cx="8320036" cy="407941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120000"/>
              </a:lnSpc>
              <a:spcBef>
                <a:spcPts val="0"/>
              </a:spcBef>
              <a:spcAft>
                <a:spcPts val="0"/>
              </a:spcAft>
              <a:buClr>
                <a:schemeClr val="accent3"/>
              </a:buClr>
              <a:buSzPct val="100000"/>
              <a:buFont typeface="Arial"/>
              <a:buChar char="•"/>
            </a:pPr>
            <a:r>
              <a:rPr lang="en-US"/>
              <a:t>As of June 2024, NOSM University has graduated 971 MDs—80 are Indigenous and 198 are Francophone. More than half of these physicians have stayed in Northern Ontario.</a:t>
            </a:r>
            <a:endParaRPr/>
          </a:p>
          <a:p>
            <a:pPr indent="-228600" lvl="1" marL="685800" rtl="0" algn="l">
              <a:lnSpc>
                <a:spcPct val="120000"/>
              </a:lnSpc>
              <a:spcBef>
                <a:spcPts val="600"/>
              </a:spcBef>
              <a:spcAft>
                <a:spcPts val="0"/>
              </a:spcAft>
              <a:buClr>
                <a:schemeClr val="accent3"/>
              </a:buClr>
              <a:buSzPct val="100000"/>
              <a:buChar char="•"/>
            </a:pPr>
            <a:r>
              <a:rPr lang="en-US"/>
              <a:t>On average, 52.67% of NOSM MD grads select Family Medicine as their first choice for residency, compared with 38.20% for all Canadian applicants.</a:t>
            </a:r>
            <a:endParaRPr/>
          </a:p>
          <a:p>
            <a:pPr indent="-228600" lvl="0" marL="228600" rtl="0" algn="l">
              <a:lnSpc>
                <a:spcPct val="90000"/>
              </a:lnSpc>
              <a:spcBef>
                <a:spcPts val="1000"/>
              </a:spcBef>
              <a:spcAft>
                <a:spcPts val="0"/>
              </a:spcAft>
              <a:buClr>
                <a:schemeClr val="accent3"/>
              </a:buClr>
              <a:buSzPct val="100000"/>
              <a:buFont typeface="Arial"/>
              <a:buChar char="•"/>
            </a:pPr>
            <a:r>
              <a:rPr lang="en-US"/>
              <a:t>889 residents have completed training </a:t>
            </a:r>
            <a:endParaRPr/>
          </a:p>
          <a:p>
            <a:pPr indent="-228600" lvl="1" marL="685800" rtl="0" algn="l">
              <a:lnSpc>
                <a:spcPct val="90000"/>
              </a:lnSpc>
              <a:spcBef>
                <a:spcPts val="500"/>
              </a:spcBef>
              <a:spcAft>
                <a:spcPts val="0"/>
              </a:spcAft>
              <a:buClr>
                <a:schemeClr val="accent3"/>
              </a:buClr>
              <a:buSzPct val="100000"/>
              <a:buChar char="•"/>
            </a:pPr>
            <a:r>
              <a:rPr lang="en-US"/>
              <a:t>31 Indigenous and 59 Francophone.</a:t>
            </a:r>
            <a:endParaRPr/>
          </a:p>
          <a:p>
            <a:pPr indent="-228600" lvl="0" marL="228600" rtl="0" algn="l">
              <a:lnSpc>
                <a:spcPct val="120000"/>
              </a:lnSpc>
              <a:spcBef>
                <a:spcPts val="600"/>
              </a:spcBef>
              <a:spcAft>
                <a:spcPts val="0"/>
              </a:spcAft>
              <a:buClr>
                <a:schemeClr val="accent3"/>
              </a:buClr>
              <a:buSzPct val="100000"/>
              <a:buFont typeface="Arial"/>
              <a:buChar char="•"/>
            </a:pPr>
            <a:r>
              <a:rPr lang="en-US"/>
              <a:t>207 Registered Dietitians have completed their program. </a:t>
            </a:r>
            <a:endParaRPr/>
          </a:p>
          <a:p>
            <a:pPr indent="-228600" lvl="1" marL="685800" rtl="0" algn="l">
              <a:lnSpc>
                <a:spcPct val="120000"/>
              </a:lnSpc>
              <a:spcBef>
                <a:spcPts val="600"/>
              </a:spcBef>
              <a:spcAft>
                <a:spcPts val="0"/>
              </a:spcAft>
              <a:buClr>
                <a:schemeClr val="accent3"/>
              </a:buClr>
              <a:buSzPct val="100000"/>
              <a:buChar char="•"/>
            </a:pPr>
            <a:r>
              <a:rPr lang="en-US"/>
              <a:t>75% of our last three graduate cohorts are practising in Northern Ontario.</a:t>
            </a:r>
            <a:endParaRPr/>
          </a:p>
        </p:txBody>
      </p:sp>
      <p:sp>
        <p:nvSpPr>
          <p:cNvPr id="111" name="Google Shape;111;p8"/>
          <p:cNvSpPr txBox="1"/>
          <p:nvPr/>
        </p:nvSpPr>
        <p:spPr>
          <a:xfrm>
            <a:off x="9592404" y="57348"/>
            <a:ext cx="2335191"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400">
                <a:solidFill>
                  <a:schemeClr val="lt1"/>
                </a:solidFill>
                <a:latin typeface="Arial"/>
                <a:ea typeface="Arial"/>
                <a:cs typeface="Arial"/>
                <a:sym typeface="Arial"/>
              </a:rPr>
              <a:t>Sault Ste. Marie</a:t>
            </a:r>
            <a:endParaRPr b="1" sz="14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OSM University">
      <a:dk1>
        <a:srgbClr val="000000"/>
      </a:dk1>
      <a:lt1>
        <a:srgbClr val="FFFFFF"/>
      </a:lt1>
      <a:dk2>
        <a:srgbClr val="000000"/>
      </a:dk2>
      <a:lt2>
        <a:srgbClr val="F8F8F8"/>
      </a:lt2>
      <a:accent1>
        <a:srgbClr val="989B97"/>
      </a:accent1>
      <a:accent2>
        <a:srgbClr val="002857"/>
      </a:accent2>
      <a:accent3>
        <a:srgbClr val="002857"/>
      </a:accent3>
      <a:accent4>
        <a:srgbClr val="808080"/>
      </a:accent4>
      <a:accent5>
        <a:srgbClr val="5F5F5F"/>
      </a:accent5>
      <a:accent6>
        <a:srgbClr val="4D4D4D"/>
      </a:accent6>
      <a:hlink>
        <a:srgbClr val="00285A"/>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2025-01-07T00:29:13Z</dcterms:created>
  <dc:creator>Joanne Musico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0x010100B8513B072DCA704AA6FC0BB6AB61ADE2</vt:lpwstr>
  </property>
</Properties>
</file>